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70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25"/>
    <p:restoredTop sz="94751"/>
  </p:normalViewPr>
  <p:slideViewPr>
    <p:cSldViewPr snapToGrid="0" snapToObjects="1">
      <p:cViewPr varScale="1">
        <p:scale>
          <a:sx n="119" d="100"/>
          <a:sy n="119" d="100"/>
        </p:scale>
        <p:origin x="117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3FCA1-44C6-5942-AE2D-60AC715F43D1}" type="datetimeFigureOut">
              <a:rPr lang="en-US" smtClean="0"/>
              <a:t>8/7/18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C64FD-5810-3D45-95ED-8B5063E54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50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C64FD-5810-3D45-95ED-8B5063E545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23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C64FD-5810-3D45-95ED-8B5063E545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368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C64FD-5810-3D45-95ED-8B5063E545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43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C64FD-5810-3D45-95ED-8B5063E545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21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C9CD6A-F81A-7F41-BADC-002F61262B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3FE46B-0FAB-104B-B12C-D8492D961D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9475" y="558800"/>
            <a:ext cx="2813050" cy="36209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98471F-104B-3C47-A6BA-92FB7F0C0F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7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04517B-80F6-3443-A15B-81AD9BE9F53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7BA2A5-F759-BA4F-8CC0-9FC64660CD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062CD4-62B4-5143-8684-ABA0425F42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1288" y="558800"/>
            <a:ext cx="1749425" cy="225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52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062CD4-62B4-5143-8684-ABA0425F42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1288" y="558800"/>
            <a:ext cx="1749425" cy="22518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CCD4FA-F66F-5F4E-878B-48D65620E7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54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3C94D4-7C91-CC47-B7B0-16A288057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D4674E-3C74-8247-B4B9-A148CB4B36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0850" y="393700"/>
            <a:ext cx="1130300" cy="145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23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5321235-4F01-3D41-B79A-FA3818B92B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B99192-8239-0148-B171-390772857D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7DF602B-6342-2A47-9898-BAAF113D1E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393700"/>
            <a:ext cx="6032500" cy="6045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6F6F23-CDA1-4240-BE52-A4DFAE525D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7750" y="393700"/>
            <a:ext cx="1130300" cy="145491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6970A3F-EEC3-7748-9EAF-21E14CFCAA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6900" y="2997200"/>
            <a:ext cx="4635500" cy="3441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DIN Pro Medium" panose="020B0504020101020102" pitchFamily="34" charset="0"/>
                <a:cs typeface="DIN Pro Medium" panose="020B0504020101020102" pitchFamily="34" charset="0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DIN Pro Medium" panose="020B0504020101020102" pitchFamily="34" charset="0"/>
                <a:cs typeface="DIN Pro Medium" panose="020B0504020101020102" pitchFamily="34" charset="0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DIN Pro Medium" panose="020B0504020101020102" pitchFamily="34" charset="0"/>
                <a:cs typeface="DIN Pro Medium" panose="020B0504020101020102" pitchFamily="34" charset="0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DIN Pro Medium" panose="020B0504020101020102" pitchFamily="34" charset="0"/>
                <a:cs typeface="DIN Pro Medium" panose="020B0504020101020102" pitchFamily="34" charset="0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DIN Pro Medium" panose="020B0504020101020102" pitchFamily="34" charset="0"/>
                <a:cs typeface="DIN Pro Medium" panose="020B0504020101020102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8170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3D79A4-20FC-B140-90F8-8663C6ED15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4FAF99-E9BC-5E45-86BD-1B57BD4A73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6290" y="583859"/>
            <a:ext cx="11759415" cy="5979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C9CD6A-F81A-7F41-BADC-002F61262B34}"/>
              </a:ext>
            </a:extLst>
          </p:cNvPr>
          <p:cNvSpPr/>
          <p:nvPr userDrawn="1"/>
        </p:nvSpPr>
        <p:spPr>
          <a:xfrm>
            <a:off x="216293" y="206755"/>
            <a:ext cx="11759414" cy="821945"/>
          </a:xfrm>
          <a:prstGeom prst="rect">
            <a:avLst/>
          </a:prstGeom>
          <a:solidFill>
            <a:srgbClr val="004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3FE46B-0FAB-104B-B12C-D8492D961D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5600" y="393700"/>
            <a:ext cx="1130300" cy="1454911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48EA967-956C-2E4B-851C-F30BA4D93B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06755"/>
            <a:ext cx="8458200" cy="8219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58AB04B-ABDA-7343-96EE-5E2966A5F7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87855"/>
            <a:ext cx="8458200" cy="8219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 i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732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29EC47-7F25-0044-ACEA-9C293E129A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3FE46B-0FAB-104B-B12C-D8492D961D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5600" y="393700"/>
            <a:ext cx="1130300" cy="1454911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48EA967-956C-2E4B-851C-F30BA4D93B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06755"/>
            <a:ext cx="8458200" cy="8219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 b="1" i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58AB04B-ABDA-7343-96EE-5E2966A5F7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87855"/>
            <a:ext cx="8458200" cy="8219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 i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defRPr>
            </a:lvl1pPr>
            <a:lvl2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2pPr>
            <a:lvl3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3pPr>
            <a:lvl4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4pPr>
            <a:lvl5pPr>
              <a:defRPr sz="1800" b="0" i="0">
                <a:solidFill>
                  <a:schemeClr val="bg1"/>
                </a:solidFill>
                <a:latin typeface="DINPro" panose="020B0504020101020102" pitchFamily="34" charset="0"/>
                <a:cs typeface="DINPro" panose="020B0504020101020102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228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66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5" r:id="rId3"/>
    <p:sldLayoutId id="2147483654" r:id="rId4"/>
    <p:sldLayoutId id="2147483652" r:id="rId5"/>
    <p:sldLayoutId id="2147483649" r:id="rId6"/>
    <p:sldLayoutId id="214748365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tiff"/><Relationship Id="rId5" Type="http://schemas.openxmlformats.org/officeDocument/2006/relationships/hyperlink" Target="http://business.instagram.com/" TargetMode="Externa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tiff"/><Relationship Id="rId4" Type="http://schemas.openxmlformats.org/officeDocument/2006/relationships/hyperlink" Target="http://business.instagram.com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business.twitter.com/basics" TargetMode="External"/><Relationship Id="rId3" Type="http://schemas.openxmlformats.org/officeDocument/2006/relationships/image" Target="../media/image27.tiff"/><Relationship Id="rId7" Type="http://schemas.openxmlformats.org/officeDocument/2006/relationships/image" Target="../media/image25.tiff"/><Relationship Id="rId2" Type="http://schemas.openxmlformats.org/officeDocument/2006/relationships/hyperlink" Target="http://businesshelp.snapchat.co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business.instagram.com/" TargetMode="External"/><Relationship Id="rId5" Type="http://schemas.openxmlformats.org/officeDocument/2006/relationships/image" Target="../media/image28.tiff"/><Relationship Id="rId4" Type="http://schemas.openxmlformats.org/officeDocument/2006/relationships/hyperlink" Target="http://facebook.com/business" TargetMode="External"/><Relationship Id="rId9" Type="http://schemas.openxmlformats.org/officeDocument/2006/relationships/image" Target="../media/image29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tiff"/><Relationship Id="rId5" Type="http://schemas.openxmlformats.org/officeDocument/2006/relationships/hyperlink" Target="http://businesshelp.snapchat.com/" TargetMode="Externa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2.xml"/><Relationship Id="rId3" Type="http://schemas.openxmlformats.org/officeDocument/2006/relationships/image" Target="../media/image8.jpeg"/><Relationship Id="rId7" Type="http://schemas.openxmlformats.org/officeDocument/2006/relationships/slide" Target="slide14.xml"/><Relationship Id="rId12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11" Type="http://schemas.openxmlformats.org/officeDocument/2006/relationships/slide" Target="slide7.xml"/><Relationship Id="rId5" Type="http://schemas.openxmlformats.org/officeDocument/2006/relationships/slide" Target="slide9.xml"/><Relationship Id="rId10" Type="http://schemas.openxmlformats.org/officeDocument/2006/relationships/slide" Target="slide8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unileverfoodsolutions.us/recipes.html?filter=%5bslugified_parent_keyword_names_facet~theme%20%5bslugified_sub_keyword_names_facet~theme-burgers%5d%5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leverfoodsolutions.us/recipes.html?filter=%5bslugified_parent_keyword_names_facet~theme%20%5bslugified_sub_keyword_names_facet~theme-burgers%5d%5d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E55D6AF-B654-E548-955A-A7926BB48403}"/>
              </a:ext>
            </a:extLst>
          </p:cNvPr>
          <p:cNvSpPr txBox="1"/>
          <p:nvPr/>
        </p:nvSpPr>
        <p:spPr>
          <a:xfrm>
            <a:off x="1955800" y="4622800"/>
            <a:ext cx="8305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SOCIAL MEDIA POST TOOLKIT 2018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287F93-141B-1C4B-B87C-E428CA912922}"/>
              </a:ext>
            </a:extLst>
          </p:cNvPr>
          <p:cNvSpPr txBox="1"/>
          <p:nvPr/>
        </p:nvSpPr>
        <p:spPr>
          <a:xfrm>
            <a:off x="1955800" y="5669816"/>
            <a:ext cx="830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Created exclusively for Burger Route</a:t>
            </a:r>
            <a:r>
              <a:rPr lang="en-US" sz="2000" i="1" baseline="300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™</a:t>
            </a:r>
            <a:r>
              <a:rPr lang="en-US" sz="2000" i="1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 Member restaurants.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667001" y="4407318"/>
            <a:ext cx="6823364" cy="1085714"/>
            <a:chOff x="2747819" y="4407318"/>
            <a:chExt cx="6742545" cy="1085714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EF390DF-4060-344F-BE4B-EDB21C58437D}"/>
                </a:ext>
              </a:extLst>
            </p:cNvPr>
            <p:cNvCxnSpPr>
              <a:cxnSpLocks/>
            </p:cNvCxnSpPr>
            <p:nvPr/>
          </p:nvCxnSpPr>
          <p:spPr>
            <a:xfrm>
              <a:off x="2747819" y="4407318"/>
              <a:ext cx="6742545" cy="119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EF390DF-4060-344F-BE4B-EDB21C58437D}"/>
                </a:ext>
              </a:extLst>
            </p:cNvPr>
            <p:cNvCxnSpPr>
              <a:cxnSpLocks/>
            </p:cNvCxnSpPr>
            <p:nvPr/>
          </p:nvCxnSpPr>
          <p:spPr>
            <a:xfrm>
              <a:off x="2747819" y="5481045"/>
              <a:ext cx="6742545" cy="119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5049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B1BD6BD-923D-5A42-89EF-9653C440DA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06755"/>
            <a:ext cx="8458200" cy="821945"/>
          </a:xfrm>
        </p:spPr>
        <p:txBody>
          <a:bodyPr/>
          <a:lstStyle/>
          <a:p>
            <a:r>
              <a:rPr lang="en-US" dirty="0"/>
              <a:t>MORE WAYS TO ENGAGE GUESTS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4A0B674-3C03-6C48-B72A-CAAA11E494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1465554"/>
            <a:ext cx="2283120" cy="821945"/>
          </a:xfrm>
        </p:spPr>
        <p:txBody>
          <a:bodyPr/>
          <a:lstStyle/>
          <a:p>
            <a:pPr algn="ctr"/>
            <a:r>
              <a:rPr lang="en-US" dirty="0"/>
              <a:t>BEHIND THE SCENES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33AB63F-89FE-6F46-967B-51640DAB2D11}"/>
              </a:ext>
            </a:extLst>
          </p:cNvPr>
          <p:cNvSpPr txBox="1">
            <a:spLocks/>
          </p:cNvSpPr>
          <p:nvPr/>
        </p:nvSpPr>
        <p:spPr>
          <a:xfrm>
            <a:off x="3169236" y="1387855"/>
            <a:ext cx="3968163" cy="103731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Guests love feeling like they’re seeing real stories on social media, and they’ll learn more about the unique personality of your restaurant and staff.</a:t>
            </a:r>
            <a:endParaRPr lang="en-US" sz="1600" b="0" baseline="300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87228FE-EA24-1642-BDFA-AB0AFDBDF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15" y="2724354"/>
            <a:ext cx="2393032" cy="39545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590E94B-97BE-F949-A23B-6467849AE7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236" y="2724354"/>
            <a:ext cx="2393032" cy="3954541"/>
          </a:xfrm>
          <a:prstGeom prst="rect">
            <a:avLst/>
          </a:prstGeom>
        </p:spPr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B13EB2B8-46B7-FB4E-B842-438B6AA72BFB}"/>
              </a:ext>
            </a:extLst>
          </p:cNvPr>
          <p:cNvSpPr txBox="1">
            <a:spLocks/>
          </p:cNvSpPr>
          <p:nvPr/>
        </p:nvSpPr>
        <p:spPr>
          <a:xfrm>
            <a:off x="6206686" y="3194394"/>
            <a:ext cx="7005950" cy="250316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DIN Pro Medium" panose="020B0504020101020102" pitchFamily="34" charset="0"/>
                <a:cs typeface="DIN Pro Medium" panose="020B0504020101020102" pitchFamily="34" charset="0"/>
              </a:rPr>
              <a:t>BEHIND-THE-SCENES IDEAS FOR ANY PLATFORM:</a:t>
            </a:r>
          </a:p>
          <a:p>
            <a:endParaRPr lang="en-US" sz="1600" dirty="0">
              <a:latin typeface="DIN Pro Medium" panose="020B0504020101020102" pitchFamily="34" charset="0"/>
              <a:cs typeface="DIN Pro Medium" panose="020B0504020101020102" pitchFamily="34" charset="0"/>
            </a:endParaRPr>
          </a:p>
          <a:p>
            <a:r>
              <a:rPr lang="en-US" sz="1600" b="0" dirty="0"/>
              <a:t>Boomerang a flipping burger</a:t>
            </a:r>
          </a:p>
          <a:p>
            <a:r>
              <a:rPr lang="en-US" sz="1600" b="0" dirty="0"/>
              <a:t>Show step-by-step of building a burger</a:t>
            </a:r>
          </a:p>
          <a:p>
            <a:r>
              <a:rPr lang="en-US" sz="1600" b="0" dirty="0"/>
              <a:t>Spotlight your employees so customers can feel </a:t>
            </a:r>
            <a:br>
              <a:rPr lang="en-US" sz="1600" b="0" dirty="0"/>
            </a:br>
            <a:r>
              <a:rPr lang="en-US" sz="1600" b="0" dirty="0"/>
              <a:t>connected and employees can feel appreciated</a:t>
            </a:r>
          </a:p>
          <a:p>
            <a:r>
              <a:rPr lang="en-US" sz="1600" b="0" dirty="0"/>
              <a:t>Do a staff takeover and let staff take turns </a:t>
            </a:r>
            <a:br>
              <a:rPr lang="en-US" sz="1600" b="0" dirty="0"/>
            </a:br>
            <a:r>
              <a:rPr lang="en-US" sz="1600" b="0" dirty="0"/>
              <a:t>posting for a day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6A7EF4E-B1DC-BE49-9085-1ABF4E567F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3942013"/>
            <a:ext cx="164952" cy="19861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B4C72A8-07BB-E14F-8A08-FD28C892B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4281226"/>
            <a:ext cx="164952" cy="19861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24C790A-12BB-664F-AED0-8BD119F4C0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4645289"/>
            <a:ext cx="164952" cy="1986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00EF58A-5807-0844-ADB6-C9FA20C909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5203543"/>
            <a:ext cx="164952" cy="198616"/>
          </a:xfrm>
          <a:prstGeom prst="rect">
            <a:avLst/>
          </a:prstGeom>
        </p:spPr>
      </p:pic>
      <p:sp>
        <p:nvSpPr>
          <p:cNvPr id="14" name="L-Shape 13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-Shape 14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-Shape 15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-Shape 16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6274340" y="3625972"/>
            <a:ext cx="4902855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83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/>
          <p:cNvCxnSpPr/>
          <p:nvPr/>
        </p:nvCxnSpPr>
        <p:spPr>
          <a:xfrm>
            <a:off x="6274340" y="3625972"/>
            <a:ext cx="5079460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069EFF23-DDF3-F347-A77B-FF02CC6A0F79}"/>
              </a:ext>
            </a:extLst>
          </p:cNvPr>
          <p:cNvGrpSpPr/>
          <p:nvPr/>
        </p:nvGrpSpPr>
        <p:grpSpPr>
          <a:xfrm>
            <a:off x="6013524" y="3888584"/>
            <a:ext cx="5983054" cy="1013231"/>
            <a:chOff x="2812154" y="2279486"/>
            <a:chExt cx="5983054" cy="1013231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B969F3ED-2EF4-594F-BB80-9E68DFF4CF71}"/>
                </a:ext>
              </a:extLst>
            </p:cNvPr>
            <p:cNvSpPr txBox="1">
              <a:spLocks/>
            </p:cNvSpPr>
            <p:nvPr/>
          </p:nvSpPr>
          <p:spPr>
            <a:xfrm>
              <a:off x="3005316" y="2279486"/>
              <a:ext cx="5789892" cy="1013231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b="1" i="0" kern="1200">
                  <a:solidFill>
                    <a:srgbClr val="004683"/>
                  </a:solidFill>
                  <a:latin typeface="DIN Pro" panose="020B0504020101020102" pitchFamily="34" charset="0"/>
                  <a:ea typeface="+mn-ea"/>
                  <a:cs typeface="DIN Pro" panose="020B0504020101020102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bg1"/>
                  </a:solidFill>
                  <a:latin typeface="DINPro" panose="020B0504020101020102" pitchFamily="34" charset="0"/>
                  <a:ea typeface="+mn-ea"/>
                  <a:cs typeface="DINPro" panose="020B0504020101020102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bg1"/>
                  </a:solidFill>
                  <a:latin typeface="DINPro" panose="020B0504020101020102" pitchFamily="34" charset="0"/>
                  <a:ea typeface="+mn-ea"/>
                  <a:cs typeface="DINPro" panose="020B0504020101020102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bg1"/>
                  </a:solidFill>
                  <a:latin typeface="DINPro" panose="020B0504020101020102" pitchFamily="34" charset="0"/>
                  <a:ea typeface="+mn-ea"/>
                  <a:cs typeface="DINPro" panose="020B0504020101020102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bg1"/>
                  </a:solidFill>
                  <a:latin typeface="DINPro" panose="020B0504020101020102" pitchFamily="34" charset="0"/>
                  <a:ea typeface="+mn-ea"/>
                  <a:cs typeface="DINPro" panose="020B0504020101020102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0" dirty="0"/>
                <a:t>Quick glimpse: Videos are only 0:15 long</a:t>
              </a:r>
              <a:endParaRPr lang="en-US" sz="1600" b="0" baseline="30000" dirty="0"/>
            </a:p>
            <a:p>
              <a:r>
                <a:rPr lang="en-US" sz="1600" b="0" dirty="0"/>
                <a:t>Add Location stickers to remind guests where to find you</a:t>
              </a:r>
            </a:p>
            <a:p>
              <a:r>
                <a:rPr lang="en-US" sz="1600" b="0" dirty="0"/>
                <a:t>Include a Poll to get guests’ opinions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5E708AB-818A-1A44-8826-05A6DBD79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154" y="2688707"/>
              <a:ext cx="164952" cy="19861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956281A-8997-BB48-82F6-CD5B8CE68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154" y="2342120"/>
              <a:ext cx="164952" cy="19861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3FDE480-72D4-4D46-BAC5-0A49312BE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154" y="3022494"/>
              <a:ext cx="164952" cy="198616"/>
            </a:xfrm>
            <a:prstGeom prst="rect">
              <a:avLst/>
            </a:prstGeom>
          </p:spPr>
        </p:pic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1413DAD-CE3F-8F4A-BD44-39838BC57FE4}"/>
              </a:ext>
            </a:extLst>
          </p:cNvPr>
          <p:cNvSpPr txBox="1">
            <a:spLocks/>
          </p:cNvSpPr>
          <p:nvPr/>
        </p:nvSpPr>
        <p:spPr>
          <a:xfrm>
            <a:off x="444500" y="1458667"/>
            <a:ext cx="2283120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INSTAGRAM STORIES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108370D-2B32-7141-B9C6-B35D4B648F6A}"/>
              </a:ext>
            </a:extLst>
          </p:cNvPr>
          <p:cNvSpPr txBox="1">
            <a:spLocks/>
          </p:cNvSpPr>
          <p:nvPr/>
        </p:nvSpPr>
        <p:spPr>
          <a:xfrm>
            <a:off x="3169235" y="1390739"/>
            <a:ext cx="4510031" cy="103442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Featuring live photos and videos, or uploaded photos that you can customize with questions, stickers and more—Stories let you be more casual and real with your followers.</a:t>
            </a:r>
            <a:endParaRPr lang="en-US" sz="1600" b="0" baseline="300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8975792-58E7-BE4E-BBA1-FB10BABFD8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587" y="2724354"/>
            <a:ext cx="2393033" cy="39545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916C02F-41EB-B047-AC16-B1CA43ABB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236" y="2724354"/>
            <a:ext cx="2393033" cy="3954541"/>
          </a:xfrm>
          <a:prstGeom prst="rect">
            <a:avLst/>
          </a:prstGeom>
        </p:spPr>
      </p:pic>
      <p:sp>
        <p:nvSpPr>
          <p:cNvPr id="14" name="L-Shape 13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-Shape 19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-Shape 21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-Shape 22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6274340" y="5120850"/>
            <a:ext cx="5079460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">
            <a:extLst>
              <a:ext uri="{FF2B5EF4-FFF2-40B4-BE49-F238E27FC236}">
                <a16:creationId xmlns:a16="http://schemas.microsoft.com/office/drawing/2014/main" id="{AACD2EE9-C57C-7F4A-9EE8-D2ECAECEC1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5910" y="206755"/>
            <a:ext cx="8064090" cy="821945"/>
          </a:xfrm>
        </p:spPr>
        <p:txBody>
          <a:bodyPr/>
          <a:lstStyle/>
          <a:p>
            <a:r>
              <a:rPr lang="en-US" dirty="0"/>
              <a:t>MORE WAYS TO ENGAGE GUESTS</a:t>
            </a:r>
          </a:p>
        </p:txBody>
      </p:sp>
      <p:pic>
        <p:nvPicPr>
          <p:cNvPr id="27" name="Picture 26">
            <a:hlinkClick r:id="rId5"/>
            <a:extLst>
              <a:ext uri="{FF2B5EF4-FFF2-40B4-BE49-F238E27FC236}">
                <a16:creationId xmlns:a16="http://schemas.microsoft.com/office/drawing/2014/main" id="{1C415841-D51B-AE4C-A05E-D8C7346221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0" t="3354" r="6364" b="9415"/>
          <a:stretch/>
        </p:blipFill>
        <p:spPr>
          <a:xfrm>
            <a:off x="342724" y="379909"/>
            <a:ext cx="483186" cy="47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6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4A0B674-3C03-6C48-B72A-CAAA11E494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1464055"/>
            <a:ext cx="2283120" cy="821945"/>
          </a:xfrm>
        </p:spPr>
        <p:txBody>
          <a:bodyPr/>
          <a:lstStyle/>
          <a:p>
            <a:pPr algn="ctr"/>
            <a:r>
              <a:rPr lang="en-US" sz="2100" dirty="0"/>
              <a:t>DIY INSTAGRAM CONTEST POSTS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33AB63F-89FE-6F46-967B-51640DAB2D11}"/>
              </a:ext>
            </a:extLst>
          </p:cNvPr>
          <p:cNvSpPr txBox="1">
            <a:spLocks/>
          </p:cNvSpPr>
          <p:nvPr/>
        </p:nvSpPr>
        <p:spPr>
          <a:xfrm>
            <a:off x="3168594" y="1387855"/>
            <a:ext cx="3968806" cy="103731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Guests love to enter contests on social media. The prizes can be small, but creating excitement can result in big word-of-mouth results.</a:t>
            </a:r>
            <a:endParaRPr lang="en-US" sz="1600" b="0" baseline="3000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108370D-2B32-7141-B9C6-B35D4B648F6A}"/>
              </a:ext>
            </a:extLst>
          </p:cNvPr>
          <p:cNvSpPr txBox="1">
            <a:spLocks/>
          </p:cNvSpPr>
          <p:nvPr/>
        </p:nvSpPr>
        <p:spPr>
          <a:xfrm>
            <a:off x="3201138" y="3387474"/>
            <a:ext cx="4612226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Ask guests to create designs with their tabletop </a:t>
            </a:r>
            <a:br>
              <a:rPr lang="en-US" sz="1400" b="0" dirty="0"/>
            </a:br>
            <a:r>
              <a:rPr lang="en-US" sz="1400" b="0" dirty="0"/>
              <a:t>condiments—right on their burgers! #</a:t>
            </a:r>
            <a:r>
              <a:rPr lang="en-US" sz="1400" b="0" dirty="0" err="1"/>
              <a:t>MayoMasterpiece</a:t>
            </a:r>
            <a:r>
              <a:rPr lang="en-US" sz="1400" b="0" dirty="0"/>
              <a:t> </a:t>
            </a:r>
            <a:br>
              <a:rPr lang="en-US" sz="1400" b="0" dirty="0"/>
            </a:br>
            <a:r>
              <a:rPr lang="en-US" sz="1400" b="0" dirty="0"/>
              <a:t>or #</a:t>
            </a:r>
            <a:r>
              <a:rPr lang="en-US" sz="1400" b="0" dirty="0" err="1"/>
              <a:t>BurgerArt</a:t>
            </a:r>
            <a:r>
              <a:rPr lang="en-US" sz="1400" b="0" dirty="0"/>
              <a:t> + Tag your location to enter</a:t>
            </a:r>
            <a:endParaRPr lang="en-US" sz="1400" b="0" baseline="300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5A1C0D-9D55-F849-A6F6-A4C6CE1774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724" y="2724354"/>
            <a:ext cx="2393033" cy="3954542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CCBF647-71B2-2440-9F79-F22900161525}"/>
              </a:ext>
            </a:extLst>
          </p:cNvPr>
          <p:cNvSpPr txBox="1">
            <a:spLocks/>
          </p:cNvSpPr>
          <p:nvPr/>
        </p:nvSpPr>
        <p:spPr>
          <a:xfrm>
            <a:off x="3201138" y="4533005"/>
            <a:ext cx="4449994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Get guests to share your delicious burgers by offering </a:t>
            </a:r>
            <a:br>
              <a:rPr lang="en-US" sz="1400" b="0" dirty="0"/>
            </a:br>
            <a:r>
              <a:rPr lang="en-US" sz="1400" b="0" dirty="0"/>
              <a:t>a BOGO special or free app to guests who share with </a:t>
            </a:r>
            <a:br>
              <a:rPr lang="en-US" sz="1400" b="0" dirty="0"/>
            </a:br>
            <a:r>
              <a:rPr lang="en-US" sz="1400" b="0" dirty="0"/>
              <a:t>#</a:t>
            </a:r>
            <a:r>
              <a:rPr lang="en-US" sz="1400" b="0" dirty="0" err="1"/>
              <a:t>BurgerPic</a:t>
            </a:r>
            <a:r>
              <a:rPr lang="en-US" sz="1400" b="0" dirty="0"/>
              <a:t> + Tag your restaurant</a:t>
            </a:r>
            <a:endParaRPr lang="en-US" sz="1400" b="0" baseline="3000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B29B42B-839B-5247-A238-DBE63D099C53}"/>
              </a:ext>
            </a:extLst>
          </p:cNvPr>
          <p:cNvSpPr txBox="1">
            <a:spLocks/>
          </p:cNvSpPr>
          <p:nvPr/>
        </p:nvSpPr>
        <p:spPr>
          <a:xfrm>
            <a:off x="3201138" y="3158210"/>
            <a:ext cx="2564662" cy="3681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MAYO ART CONTEST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9D0EBB3-0475-4C49-8B63-527A14235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894" y="3245831"/>
            <a:ext cx="164952" cy="198616"/>
          </a:xfrm>
          <a:prstGeom prst="rect">
            <a:avLst/>
          </a:prstGeom>
        </p:spPr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1BB5F00C-077D-0A41-9A82-BD0878F69804}"/>
              </a:ext>
            </a:extLst>
          </p:cNvPr>
          <p:cNvSpPr txBox="1">
            <a:spLocks/>
          </p:cNvSpPr>
          <p:nvPr/>
        </p:nvSpPr>
        <p:spPr>
          <a:xfrm>
            <a:off x="3201138" y="4306541"/>
            <a:ext cx="3034562" cy="3681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BURGER ART CONTEST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EEEECDD-833D-2D4F-8E15-AB8935CCC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894" y="4391362"/>
            <a:ext cx="164952" cy="198616"/>
          </a:xfrm>
          <a:prstGeom prst="rect">
            <a:avLst/>
          </a:prstGeom>
        </p:spPr>
      </p:pic>
      <p:sp>
        <p:nvSpPr>
          <p:cNvPr id="18" name="L-Shape 17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-Shape 18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-Shape 20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-Shape 25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 Diagonal Corner Rectangle 30"/>
          <p:cNvSpPr/>
          <p:nvPr/>
        </p:nvSpPr>
        <p:spPr>
          <a:xfrm>
            <a:off x="8826500" y="3499482"/>
            <a:ext cx="3102850" cy="3061464"/>
          </a:xfrm>
          <a:prstGeom prst="round2DiagRect">
            <a:avLst/>
          </a:prstGeom>
          <a:solidFill>
            <a:srgbClr val="00468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B99F354-3785-1B4A-A1E7-13E699C168E0}"/>
              </a:ext>
            </a:extLst>
          </p:cNvPr>
          <p:cNvSpPr txBox="1">
            <a:spLocks/>
          </p:cNvSpPr>
          <p:nvPr/>
        </p:nvSpPr>
        <p:spPr>
          <a:xfrm>
            <a:off x="9118599" y="3499482"/>
            <a:ext cx="2687083" cy="306146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800" b="0" dirty="0">
                <a:solidFill>
                  <a:schemeClr val="bg1"/>
                </a:solidFill>
                <a:latin typeface="DIN Pro Medium" panose="020B0504020101020102" pitchFamily="34" charset="0"/>
                <a:cs typeface="DIN Pro Medium" panose="020B0504020101020102" pitchFamily="34" charset="0"/>
              </a:rPr>
              <a:t>Photo sharing is a fun way to get guests involved, and helps drive traffic by showing off your LTOs in all your guests’ social feeds.</a:t>
            </a:r>
          </a:p>
        </p:txBody>
      </p:sp>
      <p:sp>
        <p:nvSpPr>
          <p:cNvPr id="23" name="Text Placeholder 1">
            <a:extLst>
              <a:ext uri="{FF2B5EF4-FFF2-40B4-BE49-F238E27FC236}">
                <a16:creationId xmlns:a16="http://schemas.microsoft.com/office/drawing/2014/main" id="{AE749A9F-A6FD-2249-BDA2-93BF885338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5910" y="206755"/>
            <a:ext cx="8064090" cy="821945"/>
          </a:xfrm>
        </p:spPr>
        <p:txBody>
          <a:bodyPr/>
          <a:lstStyle/>
          <a:p>
            <a:r>
              <a:rPr lang="en-US" dirty="0"/>
              <a:t>MORE WAYS TO ENGAGE GUESTS</a:t>
            </a:r>
          </a:p>
        </p:txBody>
      </p:sp>
      <p:pic>
        <p:nvPicPr>
          <p:cNvPr id="24" name="Picture 23">
            <a:hlinkClick r:id="rId4"/>
            <a:extLst>
              <a:ext uri="{FF2B5EF4-FFF2-40B4-BE49-F238E27FC236}">
                <a16:creationId xmlns:a16="http://schemas.microsoft.com/office/drawing/2014/main" id="{6E614E8D-6BA3-BC46-812E-F7456F081C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0" t="3354" r="6364" b="9415"/>
          <a:stretch/>
        </p:blipFill>
        <p:spPr>
          <a:xfrm>
            <a:off x="342724" y="379909"/>
            <a:ext cx="483186" cy="47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5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18346E1D-CF28-3545-9EDC-230B97D443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3854" y="4821234"/>
            <a:ext cx="720621" cy="7237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D3C2DC-1DA8-E446-815B-0384ECC84B22}"/>
              </a:ext>
            </a:extLst>
          </p:cNvPr>
          <p:cNvSpPr txBox="1"/>
          <p:nvPr/>
        </p:nvSpPr>
        <p:spPr>
          <a:xfrm>
            <a:off x="1955800" y="3172775"/>
            <a:ext cx="8305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BEST PRACTICE SNAPSHOT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6B2302-7591-EA49-9A8E-D6B76624EC3E}"/>
              </a:ext>
            </a:extLst>
          </p:cNvPr>
          <p:cNvSpPr txBox="1"/>
          <p:nvPr/>
        </p:nvSpPr>
        <p:spPr>
          <a:xfrm>
            <a:off x="2708963" y="3819681"/>
            <a:ext cx="6774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Social Media companies all have dedicated sites for businesses and restaurants, which help you get the most out of your social accounts. Keep these resources handy for tips and FAQs: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4342BF8-1F68-4940-8448-A81D994C3486}"/>
              </a:ext>
            </a:extLst>
          </p:cNvPr>
          <p:cNvCxnSpPr>
            <a:cxnSpLocks/>
          </p:cNvCxnSpPr>
          <p:nvPr/>
        </p:nvCxnSpPr>
        <p:spPr>
          <a:xfrm>
            <a:off x="2524125" y="3096575"/>
            <a:ext cx="7143750" cy="12700"/>
          </a:xfrm>
          <a:prstGeom prst="line">
            <a:avLst/>
          </a:prstGeom>
          <a:ln>
            <a:solidFill>
              <a:srgbClr val="0046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1D2A3B4-FAE7-F742-8600-A4F96B52B2CA}"/>
              </a:ext>
            </a:extLst>
          </p:cNvPr>
          <p:cNvSpPr txBox="1"/>
          <p:nvPr/>
        </p:nvSpPr>
        <p:spPr>
          <a:xfrm>
            <a:off x="2440135" y="5862156"/>
            <a:ext cx="7311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These guides also help you advertise. Sponsored posts are an effective way to increase your reach and cut through the clutter to connect with your audience.</a:t>
            </a:r>
          </a:p>
        </p:txBody>
      </p:sp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6B136B79-C77F-0540-80C4-58D4C72E09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1256" y="4821234"/>
            <a:ext cx="660662" cy="660662"/>
          </a:xfrm>
          <a:prstGeom prst="rect">
            <a:avLst/>
          </a:prstGeom>
        </p:spPr>
      </p:pic>
      <p:pic>
        <p:nvPicPr>
          <p:cNvPr id="7" name="Picture 6">
            <a:hlinkClick r:id="rId6"/>
            <a:extLst>
              <a:ext uri="{FF2B5EF4-FFF2-40B4-BE49-F238E27FC236}">
                <a16:creationId xmlns:a16="http://schemas.microsoft.com/office/drawing/2014/main" id="{9AC13954-CEA5-884A-A974-B539A3841E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078" y="4771516"/>
            <a:ext cx="804976" cy="804976"/>
          </a:xfrm>
          <a:prstGeom prst="rect">
            <a:avLst/>
          </a:prstGeom>
        </p:spPr>
      </p:pic>
      <p:pic>
        <p:nvPicPr>
          <p:cNvPr id="10" name="Picture 9">
            <a:hlinkClick r:id="rId8"/>
            <a:extLst>
              <a:ext uri="{FF2B5EF4-FFF2-40B4-BE49-F238E27FC236}">
                <a16:creationId xmlns:a16="http://schemas.microsoft.com/office/drawing/2014/main" id="{FC3702B7-37F3-1F44-989C-A8D53C88E0A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3214" y="4863327"/>
            <a:ext cx="689594" cy="681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91C749-B958-C343-A3DC-A7A40ABB090B}"/>
              </a:ext>
            </a:extLst>
          </p:cNvPr>
          <p:cNvSpPr txBox="1"/>
          <p:nvPr/>
        </p:nvSpPr>
        <p:spPr>
          <a:xfrm>
            <a:off x="2494813" y="5497398"/>
            <a:ext cx="15935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facebook.com</a:t>
            </a:r>
            <a:r>
              <a:rPr lang="en-US" sz="1000" dirty="0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/business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2068C1-C9DE-6646-81FE-D4F0EABB131A}"/>
              </a:ext>
            </a:extLst>
          </p:cNvPr>
          <p:cNvSpPr txBox="1"/>
          <p:nvPr/>
        </p:nvSpPr>
        <p:spPr>
          <a:xfrm>
            <a:off x="4330791" y="5497398"/>
            <a:ext cx="15935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business.instagram.com</a:t>
            </a:r>
            <a:r>
              <a:rPr lang="en-US" sz="1000" dirty="0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E708BE-7444-E54F-A4E7-DA474AA75A0E}"/>
              </a:ext>
            </a:extLst>
          </p:cNvPr>
          <p:cNvSpPr txBox="1"/>
          <p:nvPr/>
        </p:nvSpPr>
        <p:spPr>
          <a:xfrm>
            <a:off x="6087690" y="5497398"/>
            <a:ext cx="17806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business.twitter.com</a:t>
            </a:r>
            <a:r>
              <a:rPr lang="en-US" sz="1000" dirty="0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/basics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6349D8-3004-CF4F-89D3-8209A63DC8D9}"/>
              </a:ext>
            </a:extLst>
          </p:cNvPr>
          <p:cNvSpPr txBox="1"/>
          <p:nvPr/>
        </p:nvSpPr>
        <p:spPr>
          <a:xfrm>
            <a:off x="7876470" y="5497398"/>
            <a:ext cx="17806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rgbClr val="004683"/>
                </a:solidFill>
                <a:latin typeface="DINPro" panose="020B0504020101020102" pitchFamily="34" charset="0"/>
                <a:cs typeface="DINPro" panose="020B0504020101020102" pitchFamily="34" charset="0"/>
              </a:rPr>
              <a:t>businesshelp.snapchat.com</a:t>
            </a:r>
            <a:endParaRPr lang="en-US" sz="1000" dirty="0">
              <a:solidFill>
                <a:srgbClr val="004683"/>
              </a:solidFill>
              <a:latin typeface="DINPro" panose="020B0504020101020102" pitchFamily="34" charset="0"/>
              <a:cs typeface="DINPro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421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4A0B674-3C03-6C48-B72A-CAAA11E494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8050" y="1464964"/>
            <a:ext cx="2283120" cy="821945"/>
          </a:xfrm>
        </p:spPr>
        <p:txBody>
          <a:bodyPr/>
          <a:lstStyle/>
          <a:p>
            <a:pPr algn="ctr"/>
            <a:r>
              <a:rPr lang="en-US" dirty="0"/>
              <a:t>USERS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33AB63F-89FE-6F46-967B-51640DAB2D11}"/>
              </a:ext>
            </a:extLst>
          </p:cNvPr>
          <p:cNvSpPr txBox="1">
            <a:spLocks/>
          </p:cNvSpPr>
          <p:nvPr/>
        </p:nvSpPr>
        <p:spPr>
          <a:xfrm>
            <a:off x="3157717" y="1337055"/>
            <a:ext cx="3878083" cy="108811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Snapchat is the newest way that your guests—especially younger ones—are staying connected online. And they’re online a lot…active Snapchat users in North America open the app </a:t>
            </a:r>
            <a:r>
              <a:rPr lang="en-US" sz="1600" dirty="0"/>
              <a:t>25x a day!</a:t>
            </a:r>
            <a:endParaRPr lang="en-US" sz="1600" baseline="30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1E1F56D-CE2C-AC48-8E81-7647C0B10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798" y="3483586"/>
            <a:ext cx="1665839" cy="30276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5A2DFB-10E4-294C-9518-1959942059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9" y="4201174"/>
            <a:ext cx="2187815" cy="251906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F6F749C-4258-044C-B9B5-5440DC77B8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5800" y="2392920"/>
            <a:ext cx="2671234" cy="4414277"/>
          </a:xfrm>
          <a:prstGeom prst="rect">
            <a:avLst/>
          </a:prstGeom>
        </p:spPr>
      </p:pic>
      <p:sp>
        <p:nvSpPr>
          <p:cNvPr id="21" name="Round Diagonal Corner Rectangle 20"/>
          <p:cNvSpPr/>
          <p:nvPr/>
        </p:nvSpPr>
        <p:spPr>
          <a:xfrm>
            <a:off x="9902824" y="4394200"/>
            <a:ext cx="2026526" cy="2166746"/>
          </a:xfrm>
          <a:prstGeom prst="round2DiagRect">
            <a:avLst/>
          </a:prstGeom>
          <a:solidFill>
            <a:srgbClr val="00468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94D4849-8966-414B-9A50-9668BB67F5C5}"/>
              </a:ext>
            </a:extLst>
          </p:cNvPr>
          <p:cNvSpPr txBox="1">
            <a:spLocks/>
          </p:cNvSpPr>
          <p:nvPr/>
        </p:nvSpPr>
        <p:spPr>
          <a:xfrm>
            <a:off x="10071100" y="4622800"/>
            <a:ext cx="1714500" cy="165337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600" b="0" i="1" dirty="0">
                <a:solidFill>
                  <a:schemeClr val="bg1"/>
                </a:solidFill>
              </a:rPr>
              <a:t>Stay tuned for more Snapchat tips from Burger Route</a:t>
            </a:r>
            <a:r>
              <a:rPr lang="en-US" sz="1600" b="0" i="1" baseline="30000" dirty="0">
                <a:solidFill>
                  <a:schemeClr val="bg1"/>
                </a:solidFill>
              </a:rPr>
              <a:t>™</a:t>
            </a:r>
            <a:r>
              <a:rPr lang="en-US" sz="1600" b="0" i="1" dirty="0">
                <a:solidFill>
                  <a:schemeClr val="bg1"/>
                </a:solidFill>
              </a:rPr>
              <a:t> in the coming weeks!</a:t>
            </a:r>
            <a:endParaRPr lang="en-US" sz="1600" b="0" i="1" baseline="30000" dirty="0">
              <a:solidFill>
                <a:schemeClr val="bg1"/>
              </a:solidFill>
            </a:endParaRPr>
          </a:p>
        </p:txBody>
      </p:sp>
      <p:sp>
        <p:nvSpPr>
          <p:cNvPr id="22" name="L-Shape 21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-Shape 22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-Shape 23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-Shape 24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717283F-7679-6D4C-9032-AB30A355B738}"/>
              </a:ext>
            </a:extLst>
          </p:cNvPr>
          <p:cNvSpPr txBox="1">
            <a:spLocks/>
          </p:cNvSpPr>
          <p:nvPr/>
        </p:nvSpPr>
        <p:spPr>
          <a:xfrm>
            <a:off x="3157717" y="2968256"/>
            <a:ext cx="3447474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EXCLUSIVE BURGER ROUTE</a:t>
            </a:r>
            <a:r>
              <a:rPr lang="en-US" sz="1600" baseline="30000" dirty="0"/>
              <a:t>™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/>
              <a:t>SNAPCHAT FEATURES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BC53D243-8B0B-1C43-AB30-CB0BF6C87FE3}"/>
              </a:ext>
            </a:extLst>
          </p:cNvPr>
          <p:cNvSpPr txBox="1">
            <a:spLocks/>
          </p:cNvSpPr>
          <p:nvPr/>
        </p:nvSpPr>
        <p:spPr>
          <a:xfrm>
            <a:off x="3157716" y="4031920"/>
            <a:ext cx="3878084" cy="2529026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DINPro" panose="020B0504020101020102" pitchFamily="34" charset="0"/>
                <a:cs typeface="DINPro" panose="020B0504020101020102" pitchFamily="34" charset="0"/>
              </a:rPr>
              <a:t>Your front-of-house kit includes:</a:t>
            </a:r>
          </a:p>
          <a:p>
            <a:r>
              <a:rPr lang="en-US" sz="1600" b="0" dirty="0" err="1">
                <a:latin typeface="DIN Pro Medium" panose="020B0504020101020102" pitchFamily="34" charset="0"/>
                <a:cs typeface="DIN Pro Medium" panose="020B0504020101020102" pitchFamily="34" charset="0"/>
              </a:rPr>
              <a:t>Snapcode</a:t>
            </a:r>
            <a:r>
              <a:rPr lang="en-US" sz="1600" b="0" dirty="0">
                <a:latin typeface="DIN Pro Medium" panose="020B0504020101020102" pitchFamily="34" charset="0"/>
                <a:cs typeface="DIN Pro Medium" panose="020B0504020101020102" pitchFamily="34" charset="0"/>
              </a:rPr>
              <a:t> stickers </a:t>
            </a:r>
            <a:r>
              <a:rPr lang="en-US" sz="1600" b="0" dirty="0"/>
              <a:t>(250)</a:t>
            </a:r>
            <a:endParaRPr lang="en-US" sz="1600" b="0" baseline="30000" dirty="0"/>
          </a:p>
          <a:p>
            <a:r>
              <a:rPr lang="en-US" sz="1600" b="0" dirty="0">
                <a:latin typeface="DIN Pro Medium" panose="020B0504020101020102" pitchFamily="34" charset="0"/>
                <a:cs typeface="DIN Pro Medium" panose="020B0504020101020102" pitchFamily="34" charset="0"/>
              </a:rPr>
              <a:t>Burger flags </a:t>
            </a:r>
            <a:r>
              <a:rPr lang="en-US" sz="1600" b="0" dirty="0"/>
              <a:t>(500)</a:t>
            </a:r>
          </a:p>
          <a:p>
            <a:endParaRPr lang="en-US" sz="1600" b="0" dirty="0"/>
          </a:p>
          <a:p>
            <a:r>
              <a:rPr lang="en-US" sz="1600" b="0" dirty="0"/>
              <a:t>Guests can scan the code to unlock fun, interactive features in Snapchat like a sticker pack or unique filter for their photos. These features are available only at participating restaurants like yours.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5AF162-BDED-D04C-9914-B03D1B532D63}"/>
              </a:ext>
            </a:extLst>
          </p:cNvPr>
          <p:cNvCxnSpPr/>
          <p:nvPr/>
        </p:nvCxnSpPr>
        <p:spPr>
          <a:xfrm>
            <a:off x="3249431" y="3778656"/>
            <a:ext cx="3470024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hlinkClick r:id="rId5"/>
            <a:extLst>
              <a:ext uri="{FF2B5EF4-FFF2-40B4-BE49-F238E27FC236}">
                <a16:creationId xmlns:a16="http://schemas.microsoft.com/office/drawing/2014/main" id="{8A48E79E-3A47-C74E-A958-D36965C5AC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505" y="387673"/>
            <a:ext cx="465858" cy="467872"/>
          </a:xfrm>
          <a:prstGeom prst="rect">
            <a:avLst/>
          </a:prstGeom>
        </p:spPr>
      </p:pic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FDC7432F-09C7-0A42-AA43-CEAC6D0A84E4}"/>
              </a:ext>
            </a:extLst>
          </p:cNvPr>
          <p:cNvSpPr txBox="1">
            <a:spLocks/>
          </p:cNvSpPr>
          <p:nvPr/>
        </p:nvSpPr>
        <p:spPr>
          <a:xfrm>
            <a:off x="825910" y="206755"/>
            <a:ext cx="8064090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chemeClr val="bg1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MEET YOUR GUESTS ON SNAPCHAT</a:t>
            </a:r>
          </a:p>
        </p:txBody>
      </p:sp>
    </p:spTree>
    <p:extLst>
      <p:ext uri="{BB962C8B-B14F-4D97-AF65-F5344CB8AC3E}">
        <p14:creationId xmlns:p14="http://schemas.microsoft.com/office/powerpoint/2010/main" val="1358541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24CEFE-E84A-9F46-AA92-EF2A51B1D754}"/>
              </a:ext>
            </a:extLst>
          </p:cNvPr>
          <p:cNvSpPr txBox="1"/>
          <p:nvPr/>
        </p:nvSpPr>
        <p:spPr>
          <a:xfrm>
            <a:off x="1955800" y="4495800"/>
            <a:ext cx="8305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Thank you for reading!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41F486-1A46-7146-A54B-E780F72C8CD3}"/>
              </a:ext>
            </a:extLst>
          </p:cNvPr>
          <p:cNvSpPr txBox="1"/>
          <p:nvPr/>
        </p:nvSpPr>
        <p:spPr>
          <a:xfrm>
            <a:off x="1955800" y="5269706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Enjoy communicating with your guests—and finding new ones—on social media. For more information on Hellmann’s</a:t>
            </a:r>
            <a:r>
              <a:rPr lang="en-US" baseline="300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®</a:t>
            </a:r>
            <a:r>
              <a:rPr lang="en-US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 and to find on-trend recipes, visit </a:t>
            </a:r>
            <a:r>
              <a:rPr lang="en-US" dirty="0" err="1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ufs.com</a:t>
            </a:r>
            <a:endParaRPr lang="en-US" baseline="30000" dirty="0">
              <a:solidFill>
                <a:schemeClr val="bg1"/>
              </a:solidFill>
              <a:latin typeface="DIN Pro" panose="020B0504020101020102" pitchFamily="34" charset="0"/>
              <a:cs typeface="DIN Pro" panose="020B0504020101020102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5492FB-9097-354B-9BC0-BC3C3B176447}"/>
              </a:ext>
            </a:extLst>
          </p:cNvPr>
          <p:cNvCxnSpPr>
            <a:cxnSpLocks/>
          </p:cNvCxnSpPr>
          <p:nvPr/>
        </p:nvCxnSpPr>
        <p:spPr>
          <a:xfrm>
            <a:off x="2524125" y="4406900"/>
            <a:ext cx="7143750" cy="12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B431495-885E-9D4D-8A2F-914C161DB3B4}"/>
              </a:ext>
            </a:extLst>
          </p:cNvPr>
          <p:cNvSpPr txBox="1"/>
          <p:nvPr/>
        </p:nvSpPr>
        <p:spPr>
          <a:xfrm>
            <a:off x="2742284" y="6400922"/>
            <a:ext cx="67074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©2018 Unilever Food Solutions. Hellmann’s and the Blue Ribbon Device are registered trademarks of the Unilever Group of Companies. UC 8/18</a:t>
            </a:r>
            <a:endParaRPr lang="en-US" sz="800" baseline="30000" dirty="0">
              <a:solidFill>
                <a:schemeClr val="bg1"/>
              </a:solidFill>
              <a:latin typeface="DIN Pro" panose="020B0504020101020102" pitchFamily="34" charset="0"/>
              <a:cs typeface="DIN Pro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09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AA8369B-58DB-A14A-BC8D-B0CA821CF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200" y="5637558"/>
            <a:ext cx="4170052" cy="5348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7EF416-F5C2-6D43-878F-15404FDBE0EE}"/>
              </a:ext>
            </a:extLst>
          </p:cNvPr>
          <p:cNvSpPr txBox="1"/>
          <p:nvPr/>
        </p:nvSpPr>
        <p:spPr>
          <a:xfrm>
            <a:off x="863600" y="4472699"/>
            <a:ext cx="496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We’ll target social media ads in your area </a:t>
            </a:r>
            <a:br>
              <a:rPr lang="en-US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that will drive customers to YOUR restaurant.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20ABC3-9CCA-7B4A-AAC7-95CDABF3111C}"/>
              </a:ext>
            </a:extLst>
          </p:cNvPr>
          <p:cNvSpPr txBox="1"/>
          <p:nvPr/>
        </p:nvSpPr>
        <p:spPr>
          <a:xfrm>
            <a:off x="1955800" y="2329815"/>
            <a:ext cx="8305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SOCIAL MEDIA POST TOOLKIT 2018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29FAC4-1147-5A4C-A1AB-BAC8423CFB26}"/>
              </a:ext>
            </a:extLst>
          </p:cNvPr>
          <p:cNvSpPr txBox="1"/>
          <p:nvPr/>
        </p:nvSpPr>
        <p:spPr>
          <a:xfrm>
            <a:off x="863600" y="3317919"/>
            <a:ext cx="4648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You’re already on your way to serving </a:t>
            </a:r>
            <a:br>
              <a:rPr lang="en-US" sz="20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20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your burgers to more fans with </a:t>
            </a:r>
            <a:br>
              <a:rPr lang="en-US" sz="20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20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Hellmann’s</a:t>
            </a:r>
            <a:r>
              <a:rPr lang="en-US" sz="2000" b="1" baseline="300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®</a:t>
            </a:r>
            <a:r>
              <a:rPr lang="en-US" sz="2000" b="1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 Burger Route!</a:t>
            </a:r>
            <a:r>
              <a:rPr lang="en-US" sz="2000" b="1" baseline="300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™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A4F09B8-9EBB-7544-9C03-78A5FAEF4A60}"/>
              </a:ext>
            </a:extLst>
          </p:cNvPr>
          <p:cNvCxnSpPr>
            <a:cxnSpLocks/>
          </p:cNvCxnSpPr>
          <p:nvPr/>
        </p:nvCxnSpPr>
        <p:spPr>
          <a:xfrm>
            <a:off x="2678545" y="2126615"/>
            <a:ext cx="6834910" cy="0"/>
          </a:xfrm>
          <a:prstGeom prst="line">
            <a:avLst/>
          </a:prstGeom>
          <a:ln>
            <a:solidFill>
              <a:srgbClr val="0046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4B6A20D-28BD-F34E-92E7-AE8758C01580}"/>
              </a:ext>
            </a:extLst>
          </p:cNvPr>
          <p:cNvSpPr txBox="1"/>
          <p:nvPr/>
        </p:nvSpPr>
        <p:spPr>
          <a:xfrm>
            <a:off x="863600" y="5254959"/>
            <a:ext cx="496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4683"/>
                </a:solidFill>
                <a:latin typeface="DINPro"/>
                <a:cs typeface="DINPro"/>
              </a:rPr>
              <a:t>Exclusive </a:t>
            </a:r>
            <a:r>
              <a:rPr lang="en-US" dirty="0" err="1">
                <a:solidFill>
                  <a:srgbClr val="004683"/>
                </a:solidFill>
                <a:latin typeface="DINPro"/>
                <a:cs typeface="DINPro"/>
              </a:rPr>
              <a:t>Snapchat</a:t>
            </a:r>
            <a:r>
              <a:rPr lang="en-US" dirty="0">
                <a:solidFill>
                  <a:srgbClr val="004683"/>
                </a:solidFill>
                <a:latin typeface="DINPro"/>
                <a:cs typeface="DINPro"/>
              </a:rPr>
              <a:t> features will drive </a:t>
            </a:r>
          </a:p>
          <a:p>
            <a:r>
              <a:rPr lang="en-US" dirty="0">
                <a:solidFill>
                  <a:srgbClr val="004683"/>
                </a:solidFill>
                <a:latin typeface="DINPro"/>
                <a:cs typeface="DINPro"/>
              </a:rPr>
              <a:t>guest excitement at the table. (See page </a:t>
            </a:r>
            <a:r>
              <a:rPr lang="en-US">
                <a:solidFill>
                  <a:srgbClr val="004683"/>
                </a:solidFill>
                <a:latin typeface="DINPro"/>
                <a:cs typeface="DINPro"/>
              </a:rPr>
              <a:t>14)</a:t>
            </a:r>
            <a:endParaRPr lang="en-US" dirty="0">
              <a:solidFill>
                <a:srgbClr val="004683"/>
              </a:solidFill>
              <a:latin typeface="DINPro"/>
              <a:cs typeface="DINPro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66763B-87F0-924A-8776-49A0D915BAC4}"/>
              </a:ext>
            </a:extLst>
          </p:cNvPr>
          <p:cNvCxnSpPr>
            <a:cxnSpLocks/>
          </p:cNvCxnSpPr>
          <p:nvPr/>
        </p:nvCxnSpPr>
        <p:spPr>
          <a:xfrm>
            <a:off x="6096000" y="3325373"/>
            <a:ext cx="0" cy="2962305"/>
          </a:xfrm>
          <a:prstGeom prst="line">
            <a:avLst/>
          </a:prstGeom>
          <a:ln>
            <a:solidFill>
              <a:srgbClr val="0046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11C6263-B8A7-E143-8B77-FA80031B2106}"/>
              </a:ext>
            </a:extLst>
          </p:cNvPr>
          <p:cNvSpPr txBox="1"/>
          <p:nvPr/>
        </p:nvSpPr>
        <p:spPr>
          <a:xfrm>
            <a:off x="6604524" y="3317919"/>
            <a:ext cx="44248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You’re busy and have a full to-do list every day, so we’re here to help you with some simple social media tips and easy-to-use posts that you can share with your followers (and gain new ones!) with Burger Route</a:t>
            </a:r>
            <a:r>
              <a:rPr lang="en-US" sz="2000" baseline="300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™</a:t>
            </a:r>
            <a:r>
              <a:rPr lang="en-US" sz="2000" dirty="0">
                <a:solidFill>
                  <a:srgbClr val="004683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 on social media.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7601A8-89C8-434B-8D61-09DF7052E0F8}"/>
              </a:ext>
            </a:extLst>
          </p:cNvPr>
          <p:cNvSpPr txBox="1"/>
          <p:nvPr/>
        </p:nvSpPr>
        <p:spPr>
          <a:xfrm>
            <a:off x="7217269" y="5688286"/>
            <a:ext cx="29071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LET’S GET STARTED!</a:t>
            </a:r>
          </a:p>
        </p:txBody>
      </p:sp>
    </p:spTree>
    <p:extLst>
      <p:ext uri="{BB962C8B-B14F-4D97-AF65-F5344CB8AC3E}">
        <p14:creationId xmlns:p14="http://schemas.microsoft.com/office/powerpoint/2010/main" val="97815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47DEF0E-C8F1-4941-98CB-03BBFF3461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00" y="393700"/>
            <a:ext cx="6032500" cy="60452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FB8132-1E69-774F-8A36-735FDAFFB7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05600" y="2997200"/>
            <a:ext cx="4176074" cy="34417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400" dirty="0"/>
              <a:t>Social Media Post Ideas to Promote Burgers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	New burger recipes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	Burger holidays and celebrations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	Burger Route</a:t>
            </a:r>
            <a:r>
              <a:rPr lang="en-US" sz="1400" baseline="30000" dirty="0"/>
              <a:t>™</a:t>
            </a:r>
            <a:r>
              <a:rPr lang="en-US" sz="1400" dirty="0"/>
              <a:t> posts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More Ways to Engage Guests on Social Media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	Behind-the-scenes ideas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	Instagram Stories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	DIY Instagram contest posts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Best Practice Snapshot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Meet Your Guests on Snapchat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3C244D8-91EC-494F-9890-F1E783966D3B}"/>
              </a:ext>
            </a:extLst>
          </p:cNvPr>
          <p:cNvSpPr txBox="1">
            <a:spLocks/>
          </p:cNvSpPr>
          <p:nvPr/>
        </p:nvSpPr>
        <p:spPr>
          <a:xfrm>
            <a:off x="11122975" y="2997200"/>
            <a:ext cx="651104" cy="34417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DIN Pro Medium" panose="020B0504020101020102" pitchFamily="34" charset="0"/>
                <a:ea typeface="+mn-ea"/>
                <a:cs typeface="DIN Pro Medium" panose="020B0504020101020102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DIN Pro Medium" panose="020B0504020101020102" pitchFamily="34" charset="0"/>
                <a:ea typeface="+mn-ea"/>
                <a:cs typeface="DIN Pro Medium" panose="020B0504020101020102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DIN Pro Medium" panose="020B0504020101020102" pitchFamily="34" charset="0"/>
                <a:ea typeface="+mn-ea"/>
                <a:cs typeface="DIN Pro Medium" panose="020B0504020101020102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DIN Pro Medium" panose="020B0504020101020102" pitchFamily="34" charset="0"/>
                <a:ea typeface="+mn-ea"/>
                <a:cs typeface="DIN Pro Medium" panose="020B0504020101020102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bg1"/>
                </a:solidFill>
                <a:latin typeface="DIN Pro Medium" panose="020B0504020101020102" pitchFamily="34" charset="0"/>
                <a:ea typeface="+mn-ea"/>
                <a:cs typeface="DIN Pro Medium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/>
              <a:t>4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5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7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8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9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10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11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12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13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14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7BF359-12B0-7C4C-AC3B-0849F986F7BF}"/>
              </a:ext>
            </a:extLst>
          </p:cNvPr>
          <p:cNvSpPr txBox="1"/>
          <p:nvPr/>
        </p:nvSpPr>
        <p:spPr>
          <a:xfrm>
            <a:off x="6464300" y="2190685"/>
            <a:ext cx="5526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TABLE OF CONTENTS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681EB3-13D4-984D-AC99-F731FD0DDB51}"/>
              </a:ext>
            </a:extLst>
          </p:cNvPr>
          <p:cNvCxnSpPr>
            <a:cxnSpLocks/>
          </p:cNvCxnSpPr>
          <p:nvPr/>
        </p:nvCxnSpPr>
        <p:spPr>
          <a:xfrm>
            <a:off x="6735779" y="2075681"/>
            <a:ext cx="49836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 action="ppaction://hlinksldjump"/>
            <a:extLst>
              <a:ext uri="{FF2B5EF4-FFF2-40B4-BE49-F238E27FC236}">
                <a16:creationId xmlns:a16="http://schemas.microsoft.com/office/drawing/2014/main" id="{504D58D7-1692-E146-99AE-2343B9ED6D7D}"/>
              </a:ext>
            </a:extLst>
          </p:cNvPr>
          <p:cNvSpPr/>
          <p:nvPr/>
        </p:nvSpPr>
        <p:spPr>
          <a:xfrm>
            <a:off x="6735779" y="3054724"/>
            <a:ext cx="4660603" cy="221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5" action="ppaction://hlinksldjump"/>
            <a:extLst>
              <a:ext uri="{FF2B5EF4-FFF2-40B4-BE49-F238E27FC236}">
                <a16:creationId xmlns:a16="http://schemas.microsoft.com/office/drawing/2014/main" id="{E12B9783-4EA8-ED43-885D-BD0DC9C93562}"/>
              </a:ext>
            </a:extLst>
          </p:cNvPr>
          <p:cNvSpPr/>
          <p:nvPr/>
        </p:nvSpPr>
        <p:spPr>
          <a:xfrm>
            <a:off x="6735779" y="4415865"/>
            <a:ext cx="4660603" cy="219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6" action="ppaction://hlinksldjump"/>
            <a:extLst>
              <a:ext uri="{FF2B5EF4-FFF2-40B4-BE49-F238E27FC236}">
                <a16:creationId xmlns:a16="http://schemas.microsoft.com/office/drawing/2014/main" id="{1AEF4A1B-1ADE-4847-A27E-19B3945C611E}"/>
              </a:ext>
            </a:extLst>
          </p:cNvPr>
          <p:cNvSpPr/>
          <p:nvPr/>
        </p:nvSpPr>
        <p:spPr>
          <a:xfrm>
            <a:off x="6735778" y="5791200"/>
            <a:ext cx="4741286" cy="212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7" action="ppaction://hlinksldjump"/>
            <a:extLst>
              <a:ext uri="{FF2B5EF4-FFF2-40B4-BE49-F238E27FC236}">
                <a16:creationId xmlns:a16="http://schemas.microsoft.com/office/drawing/2014/main" id="{86817405-9419-4143-A590-0CD14F00C2CD}"/>
              </a:ext>
            </a:extLst>
          </p:cNvPr>
          <p:cNvSpPr/>
          <p:nvPr/>
        </p:nvSpPr>
        <p:spPr>
          <a:xfrm>
            <a:off x="6735779" y="6126629"/>
            <a:ext cx="4741286" cy="210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AAD18C61-C39F-4242-A27D-00B19B7F41D7}"/>
              </a:ext>
            </a:extLst>
          </p:cNvPr>
          <p:cNvSpPr/>
          <p:nvPr/>
        </p:nvSpPr>
        <p:spPr>
          <a:xfrm>
            <a:off x="7651375" y="5092700"/>
            <a:ext cx="3825689" cy="217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416E3F4E-BD9E-8444-99E9-17ED5504EFCF}"/>
              </a:ext>
            </a:extLst>
          </p:cNvPr>
          <p:cNvSpPr/>
          <p:nvPr/>
        </p:nvSpPr>
        <p:spPr>
          <a:xfrm>
            <a:off x="7651375" y="4767729"/>
            <a:ext cx="3745007" cy="210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F3F5AD0C-E290-9641-BE05-6E5B240A94DB}"/>
              </a:ext>
            </a:extLst>
          </p:cNvPr>
          <p:cNvSpPr/>
          <p:nvPr/>
        </p:nvSpPr>
        <p:spPr>
          <a:xfrm>
            <a:off x="7651375" y="4083423"/>
            <a:ext cx="3745007" cy="2091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rId11" action="ppaction://hlinksldjump"/>
            <a:extLst>
              <a:ext uri="{FF2B5EF4-FFF2-40B4-BE49-F238E27FC236}">
                <a16:creationId xmlns:a16="http://schemas.microsoft.com/office/drawing/2014/main" id="{310DA748-CE32-6748-B0A3-377EDA9B177B}"/>
              </a:ext>
            </a:extLst>
          </p:cNvPr>
          <p:cNvSpPr/>
          <p:nvPr/>
        </p:nvSpPr>
        <p:spPr>
          <a:xfrm>
            <a:off x="7651375" y="3739776"/>
            <a:ext cx="3745007" cy="2099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rId12" action="ppaction://hlinksldjump"/>
            <a:extLst>
              <a:ext uri="{FF2B5EF4-FFF2-40B4-BE49-F238E27FC236}">
                <a16:creationId xmlns:a16="http://schemas.microsoft.com/office/drawing/2014/main" id="{50614D65-2B64-934F-84C5-DE1B12CAF29B}"/>
              </a:ext>
            </a:extLst>
          </p:cNvPr>
          <p:cNvSpPr/>
          <p:nvPr/>
        </p:nvSpPr>
        <p:spPr>
          <a:xfrm>
            <a:off x="7651375" y="3406588"/>
            <a:ext cx="3745007" cy="212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13" action="ppaction://hlinksldjump"/>
            <a:extLst>
              <a:ext uri="{FF2B5EF4-FFF2-40B4-BE49-F238E27FC236}">
                <a16:creationId xmlns:a16="http://schemas.microsoft.com/office/drawing/2014/main" id="{AAD18C61-C39F-4242-A27D-00B19B7F41D7}"/>
              </a:ext>
            </a:extLst>
          </p:cNvPr>
          <p:cNvSpPr/>
          <p:nvPr/>
        </p:nvSpPr>
        <p:spPr>
          <a:xfrm>
            <a:off x="7651376" y="5437094"/>
            <a:ext cx="3825689" cy="217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45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6B2302-7591-EA49-9A8E-D6B76624EC3E}"/>
              </a:ext>
            </a:extLst>
          </p:cNvPr>
          <p:cNvSpPr txBox="1"/>
          <p:nvPr/>
        </p:nvSpPr>
        <p:spPr>
          <a:xfrm>
            <a:off x="1879731" y="4633800"/>
            <a:ext cx="8432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Use the following posts along with the images included in your download. They’re meant</a:t>
            </a:r>
            <a:b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 to be customized and used alongside your own images. Get creative with your posts and </a:t>
            </a:r>
            <a:b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let your unique personality shine through, and you’ll attract new burger fans.</a:t>
            </a:r>
          </a:p>
          <a:p>
            <a:pPr algn="ctr"/>
            <a:endParaRPr lang="en-US" sz="1600" dirty="0">
              <a:solidFill>
                <a:schemeClr val="bg1"/>
              </a:solidFill>
              <a:latin typeface="DIN Pro" panose="020B0504020101020102" pitchFamily="34" charset="0"/>
              <a:cs typeface="DIN Pro" panose="020B0504020101020102" pitchFamily="34" charset="0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Examples shown bring posts to life on Instagram, Twitter, Facebook, Snapchat</a:t>
            </a:r>
            <a:b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and Instagram Stories - but you can use them however you want!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D3C2DC-1DA8-E446-815B-0384ECC84B22}"/>
              </a:ext>
            </a:extLst>
          </p:cNvPr>
          <p:cNvSpPr txBox="1"/>
          <p:nvPr/>
        </p:nvSpPr>
        <p:spPr>
          <a:xfrm>
            <a:off x="190500" y="3060785"/>
            <a:ext cx="1181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Pro-Bold"/>
                <a:cs typeface="DINPro-Bold"/>
              </a:rPr>
              <a:t>SOCIAL MEDIA POST IDEAS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DINPro-Bold"/>
                <a:cs typeface="DINPro-Bold"/>
              </a:rPr>
              <a:t>TO PROMOTE BURGERS</a:t>
            </a:r>
            <a:endParaRPr lang="en-US" sz="3400" b="1" dirty="0">
              <a:solidFill>
                <a:schemeClr val="bg1"/>
              </a:solidFill>
              <a:latin typeface="DINPro-Bold"/>
              <a:cs typeface="DINPro-Bold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342BF8-1F68-4940-8448-A81D994C3486}"/>
              </a:ext>
            </a:extLst>
          </p:cNvPr>
          <p:cNvCxnSpPr>
            <a:cxnSpLocks/>
          </p:cNvCxnSpPr>
          <p:nvPr/>
        </p:nvCxnSpPr>
        <p:spPr>
          <a:xfrm>
            <a:off x="3238500" y="2982275"/>
            <a:ext cx="5638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342BF8-1F68-4940-8448-A81D994C3486}"/>
              </a:ext>
            </a:extLst>
          </p:cNvPr>
          <p:cNvCxnSpPr>
            <a:cxnSpLocks/>
          </p:cNvCxnSpPr>
          <p:nvPr/>
        </p:nvCxnSpPr>
        <p:spPr>
          <a:xfrm>
            <a:off x="3238500" y="4332779"/>
            <a:ext cx="5638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427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entagon 31"/>
          <p:cNvSpPr/>
          <p:nvPr/>
        </p:nvSpPr>
        <p:spPr>
          <a:xfrm>
            <a:off x="1903941" y="3064318"/>
            <a:ext cx="1117600" cy="419100"/>
          </a:xfrm>
          <a:prstGeom prst="homePlate">
            <a:avLst/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entagon 37"/>
          <p:cNvSpPr/>
          <p:nvPr/>
        </p:nvSpPr>
        <p:spPr>
          <a:xfrm>
            <a:off x="6833504" y="3064318"/>
            <a:ext cx="1117600" cy="419100"/>
          </a:xfrm>
          <a:prstGeom prst="homePlate">
            <a:avLst/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FFCD6C5-8E5C-7343-894B-605D8EB48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263" y="2683150"/>
            <a:ext cx="2393034" cy="39545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58921C-1FEE-7544-AFB6-3F2F2B4F7A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3338" y="2683150"/>
            <a:ext cx="2393033" cy="395454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5F0100-8080-AA4B-A24D-1FD128BD41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SOCIAL MEDIA POST IDEAS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96A1F8-5B6A-784C-8FDA-A85149CE2F6F}"/>
              </a:ext>
            </a:extLst>
          </p:cNvPr>
          <p:cNvSpPr txBox="1">
            <a:spLocks/>
          </p:cNvSpPr>
          <p:nvPr/>
        </p:nvSpPr>
        <p:spPr>
          <a:xfrm>
            <a:off x="2995607" y="3479657"/>
            <a:ext cx="2439930" cy="1058476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Fondue for two? Yes, please! Our new burger features a rich, indulgent fondue and caramelized shallots on a pretzel bun. 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1118D5-24C9-B24D-B520-4F2C1159979B}"/>
              </a:ext>
            </a:extLst>
          </p:cNvPr>
          <p:cNvSpPr txBox="1">
            <a:spLocks/>
          </p:cNvSpPr>
          <p:nvPr/>
        </p:nvSpPr>
        <p:spPr>
          <a:xfrm>
            <a:off x="7933110" y="3479657"/>
            <a:ext cx="2828023" cy="660543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Creamy Macaroni Cheese + </a:t>
            </a:r>
            <a:br>
              <a:rPr lang="en-US" sz="1400" b="0" dirty="0"/>
            </a:br>
            <a:r>
              <a:rPr lang="en-US" sz="1400" b="0" dirty="0"/>
              <a:t>All-Beef Burger = Awesomeness #</a:t>
            </a:r>
            <a:r>
              <a:rPr lang="en-US" sz="1400" b="0" dirty="0" err="1"/>
              <a:t>OurKindOfMathProblem</a:t>
            </a:r>
            <a:endParaRPr lang="en-US" sz="1400" b="0" dirty="0"/>
          </a:p>
        </p:txBody>
      </p:sp>
      <p:sp>
        <p:nvSpPr>
          <p:cNvPr id="21" name="Rectangle 20">
            <a:hlinkClick r:id="rId4"/>
            <a:extLst>
              <a:ext uri="{FF2B5EF4-FFF2-40B4-BE49-F238E27FC236}">
                <a16:creationId xmlns:a16="http://schemas.microsoft.com/office/drawing/2014/main" id="{1E8DADC5-ABF8-BA40-AAAB-1289A784FE94}"/>
              </a:ext>
            </a:extLst>
          </p:cNvPr>
          <p:cNvSpPr/>
          <p:nvPr/>
        </p:nvSpPr>
        <p:spPr>
          <a:xfrm>
            <a:off x="9298383" y="5858295"/>
            <a:ext cx="2131648" cy="244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-Shape 27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-Shape 28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-Shape 29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683"/>
              </a:solidFill>
            </a:endParaRPr>
          </a:p>
        </p:txBody>
      </p:sp>
      <p:sp>
        <p:nvSpPr>
          <p:cNvPr id="31" name="L-Shape 30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44041280-B3D1-8C48-9168-061F92FE404A}"/>
              </a:ext>
            </a:extLst>
          </p:cNvPr>
          <p:cNvSpPr txBox="1">
            <a:spLocks/>
          </p:cNvSpPr>
          <p:nvPr/>
        </p:nvSpPr>
        <p:spPr>
          <a:xfrm>
            <a:off x="2995302" y="3064318"/>
            <a:ext cx="948267" cy="415339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CAPTION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2A55D2D1-5103-754A-A1E4-AECD314F836B}"/>
              </a:ext>
            </a:extLst>
          </p:cNvPr>
          <p:cNvSpPr txBox="1">
            <a:spLocks/>
          </p:cNvSpPr>
          <p:nvPr/>
        </p:nvSpPr>
        <p:spPr>
          <a:xfrm>
            <a:off x="7933110" y="3064318"/>
            <a:ext cx="948267" cy="41534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CAPTION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19AB9B70-11BF-CF4F-BF1E-36474F6A4DE6}"/>
              </a:ext>
            </a:extLst>
          </p:cNvPr>
          <p:cNvSpPr txBox="1">
            <a:spLocks/>
          </p:cNvSpPr>
          <p:nvPr/>
        </p:nvSpPr>
        <p:spPr>
          <a:xfrm>
            <a:off x="448050" y="1460670"/>
            <a:ext cx="2283120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NEW RECIPES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D2EA5276-2965-C84D-8C9F-D208558DDF25}"/>
              </a:ext>
            </a:extLst>
          </p:cNvPr>
          <p:cNvSpPr txBox="1">
            <a:spLocks/>
          </p:cNvSpPr>
          <p:nvPr/>
        </p:nvSpPr>
        <p:spPr>
          <a:xfrm>
            <a:off x="3167431" y="1387855"/>
            <a:ext cx="4122369" cy="103731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Take advantage of exclusive Burger Route</a:t>
            </a:r>
            <a:r>
              <a:rPr lang="en-US" sz="1600" b="0" baseline="30000" dirty="0"/>
              <a:t>™ </a:t>
            </a:r>
            <a:r>
              <a:rPr lang="en-US" sz="1600" b="0" dirty="0"/>
              <a:t>recipes to create delicious buzz on social media. You’ll find images to use included </a:t>
            </a:r>
            <a:br>
              <a:rPr lang="en-US" sz="1600" b="0" dirty="0"/>
            </a:br>
            <a:r>
              <a:rPr lang="en-US" sz="1600" b="0" dirty="0"/>
              <a:t>in your download!</a:t>
            </a:r>
            <a:endParaRPr lang="en-US" sz="1600" b="0" baseline="30000" dirty="0"/>
          </a:p>
        </p:txBody>
      </p:sp>
      <p:sp>
        <p:nvSpPr>
          <p:cNvPr id="25" name="Round Diagonal Corner Rectangle 24">
            <a:extLst>
              <a:ext uri="{FF2B5EF4-FFF2-40B4-BE49-F238E27FC236}">
                <a16:creationId xmlns:a16="http://schemas.microsoft.com/office/drawing/2014/main" id="{A5D5FFA6-1403-CF41-84C7-703729A305A9}"/>
              </a:ext>
            </a:extLst>
          </p:cNvPr>
          <p:cNvSpPr/>
          <p:nvPr/>
        </p:nvSpPr>
        <p:spPr>
          <a:xfrm>
            <a:off x="8888656" y="4859734"/>
            <a:ext cx="2879328" cy="1591663"/>
          </a:xfrm>
          <a:prstGeom prst="round2DiagRect">
            <a:avLst/>
          </a:prstGeom>
          <a:solidFill>
            <a:srgbClr val="00468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4661736-7AE1-5F4B-A36F-9E513E231A64}"/>
              </a:ext>
            </a:extLst>
          </p:cNvPr>
          <p:cNvSpPr txBox="1">
            <a:spLocks/>
          </p:cNvSpPr>
          <p:nvPr/>
        </p:nvSpPr>
        <p:spPr>
          <a:xfrm>
            <a:off x="9001170" y="4976385"/>
            <a:ext cx="2654300" cy="135836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500" b="0" dirty="0">
                <a:solidFill>
                  <a:schemeClr val="bg1"/>
                </a:solidFill>
              </a:rPr>
              <a:t>Find all these Burger Route</a:t>
            </a:r>
            <a:r>
              <a:rPr lang="en-US" sz="1500" b="0" baseline="30000" dirty="0">
                <a:solidFill>
                  <a:schemeClr val="bg1"/>
                </a:solidFill>
              </a:rPr>
              <a:t>™</a:t>
            </a:r>
            <a:r>
              <a:rPr lang="en-US" sz="1500" b="0" dirty="0">
                <a:solidFill>
                  <a:schemeClr val="bg1"/>
                </a:solidFill>
              </a:rPr>
              <a:t> Recipes and more at </a:t>
            </a:r>
            <a:r>
              <a:rPr lang="en-US" sz="1500" dirty="0" err="1">
                <a:solidFill>
                  <a:schemeClr val="bg1"/>
                </a:solidFill>
              </a:rPr>
              <a:t>ufs.com</a:t>
            </a:r>
            <a:r>
              <a:rPr lang="en-US" sz="1500" dirty="0">
                <a:solidFill>
                  <a:schemeClr val="bg1"/>
                </a:solidFill>
              </a:rPr>
              <a:t>/</a:t>
            </a:r>
            <a:r>
              <a:rPr lang="en-US" sz="1500" dirty="0" err="1">
                <a:solidFill>
                  <a:schemeClr val="bg1"/>
                </a:solidFill>
              </a:rPr>
              <a:t>BurgerRecipes</a:t>
            </a:r>
            <a:endParaRPr lang="en-US" sz="1500" baseline="30000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hlinkClick r:id="rId4"/>
            <a:extLst>
              <a:ext uri="{FF2B5EF4-FFF2-40B4-BE49-F238E27FC236}">
                <a16:creationId xmlns:a16="http://schemas.microsoft.com/office/drawing/2014/main" id="{69595C3B-9F28-BD4F-9BEA-D26825F152B2}"/>
              </a:ext>
            </a:extLst>
          </p:cNvPr>
          <p:cNvSpPr/>
          <p:nvPr/>
        </p:nvSpPr>
        <p:spPr>
          <a:xfrm>
            <a:off x="9262496" y="5824747"/>
            <a:ext cx="2131648" cy="311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3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EAB6B00-866B-5741-88BB-E023E78507CE}"/>
              </a:ext>
            </a:extLst>
          </p:cNvPr>
          <p:cNvSpPr txBox="1">
            <a:spLocks/>
          </p:cNvSpPr>
          <p:nvPr/>
        </p:nvSpPr>
        <p:spPr>
          <a:xfrm>
            <a:off x="3002036" y="3483418"/>
            <a:ext cx="2568977" cy="1066943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Forget Pumpkin Spice Lattes and Pumpkin Beer. Come try our Sweet ‘N Savory Pumpkin Burger. Fuzzy boots and infinity scarfs not included.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5F0100-8080-AA4B-A24D-1FD128BD41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SOCIAL MEDIA POST IDEAS</a:t>
            </a:r>
          </a:p>
        </p:txBody>
      </p:sp>
      <p:sp>
        <p:nvSpPr>
          <p:cNvPr id="6" name="Rectangle 5">
            <a:hlinkClick r:id="rId3"/>
            <a:extLst>
              <a:ext uri="{FF2B5EF4-FFF2-40B4-BE49-F238E27FC236}">
                <a16:creationId xmlns:a16="http://schemas.microsoft.com/office/drawing/2014/main" id="{1E8DADC5-ABF8-BA40-AAAB-1289A784FE94}"/>
              </a:ext>
            </a:extLst>
          </p:cNvPr>
          <p:cNvSpPr/>
          <p:nvPr/>
        </p:nvSpPr>
        <p:spPr>
          <a:xfrm>
            <a:off x="9298383" y="5858295"/>
            <a:ext cx="2131648" cy="244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8872740-8C89-C84F-898B-4AE82B9EE572}"/>
              </a:ext>
            </a:extLst>
          </p:cNvPr>
          <p:cNvSpPr txBox="1">
            <a:spLocks/>
          </p:cNvSpPr>
          <p:nvPr/>
        </p:nvSpPr>
        <p:spPr>
          <a:xfrm>
            <a:off x="7951104" y="3479656"/>
            <a:ext cx="2343309" cy="800888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#TGIF. Start the weekend out right with a double shot of our Whiskey Rebellion Burger. Cheers! </a:t>
            </a:r>
          </a:p>
        </p:txBody>
      </p:sp>
      <p:sp>
        <p:nvSpPr>
          <p:cNvPr id="17" name="L-Shape 16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-Shape 17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-Shape 22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-Shape 23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D621B7AC-BE9E-D444-BB78-E1DB00AF35F5}"/>
              </a:ext>
            </a:extLst>
          </p:cNvPr>
          <p:cNvSpPr txBox="1">
            <a:spLocks/>
          </p:cNvSpPr>
          <p:nvPr/>
        </p:nvSpPr>
        <p:spPr>
          <a:xfrm>
            <a:off x="448050" y="1460670"/>
            <a:ext cx="2283120" cy="82194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NEW RECIPES</a:t>
            </a:r>
          </a:p>
        </p:txBody>
      </p:sp>
      <p:sp>
        <p:nvSpPr>
          <p:cNvPr id="32" name="Pentagon 31">
            <a:extLst>
              <a:ext uri="{FF2B5EF4-FFF2-40B4-BE49-F238E27FC236}">
                <a16:creationId xmlns:a16="http://schemas.microsoft.com/office/drawing/2014/main" id="{B2279CA6-86F8-CB43-8345-16DD36E105A5}"/>
              </a:ext>
            </a:extLst>
          </p:cNvPr>
          <p:cNvSpPr/>
          <p:nvPr/>
        </p:nvSpPr>
        <p:spPr>
          <a:xfrm>
            <a:off x="1903941" y="3064318"/>
            <a:ext cx="1117600" cy="419100"/>
          </a:xfrm>
          <a:prstGeom prst="homePlate">
            <a:avLst/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entagon 32">
            <a:extLst>
              <a:ext uri="{FF2B5EF4-FFF2-40B4-BE49-F238E27FC236}">
                <a16:creationId xmlns:a16="http://schemas.microsoft.com/office/drawing/2014/main" id="{F02F5B31-8430-B54F-8792-71F441AC6382}"/>
              </a:ext>
            </a:extLst>
          </p:cNvPr>
          <p:cNvSpPr/>
          <p:nvPr/>
        </p:nvSpPr>
        <p:spPr>
          <a:xfrm>
            <a:off x="6833504" y="3064318"/>
            <a:ext cx="1117600" cy="419100"/>
          </a:xfrm>
          <a:prstGeom prst="homePlate">
            <a:avLst/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683E68E-E110-0742-A651-85B0816C0A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263" y="2683150"/>
            <a:ext cx="2393033" cy="39545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951C79B-6CB5-C64F-9035-B1E95EA4E9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3338" y="2683151"/>
            <a:ext cx="2393033" cy="3954541"/>
          </a:xfrm>
          <a:prstGeom prst="rect">
            <a:avLst/>
          </a:prstGeom>
        </p:spPr>
      </p:pic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A09686C1-4E13-5C48-9933-82FE341CB310}"/>
              </a:ext>
            </a:extLst>
          </p:cNvPr>
          <p:cNvSpPr txBox="1">
            <a:spLocks/>
          </p:cNvSpPr>
          <p:nvPr/>
        </p:nvSpPr>
        <p:spPr>
          <a:xfrm>
            <a:off x="2995302" y="3064318"/>
            <a:ext cx="948267" cy="415339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CAPTION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2257B85C-335C-D548-8DC8-F1D06F1FC325}"/>
              </a:ext>
            </a:extLst>
          </p:cNvPr>
          <p:cNvSpPr txBox="1">
            <a:spLocks/>
          </p:cNvSpPr>
          <p:nvPr/>
        </p:nvSpPr>
        <p:spPr>
          <a:xfrm>
            <a:off x="7933110" y="3064318"/>
            <a:ext cx="948267" cy="41534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CAPTION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65BF94B-1C9D-8848-B4D2-DF700FBE0D43}"/>
              </a:ext>
            </a:extLst>
          </p:cNvPr>
          <p:cNvSpPr txBox="1">
            <a:spLocks/>
          </p:cNvSpPr>
          <p:nvPr/>
        </p:nvSpPr>
        <p:spPr>
          <a:xfrm>
            <a:off x="3167431" y="1387855"/>
            <a:ext cx="4122369" cy="103731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Take advantage of exclusive Burger Route</a:t>
            </a:r>
            <a:r>
              <a:rPr lang="en-US" sz="1600" b="0" baseline="30000" dirty="0"/>
              <a:t>™ </a:t>
            </a:r>
            <a:r>
              <a:rPr lang="en-US" sz="1600" b="0" dirty="0"/>
              <a:t>recipes to create delicious buzz on social media. You’ll find images to use included </a:t>
            </a:r>
            <a:br>
              <a:rPr lang="en-US" sz="1600" b="0" dirty="0"/>
            </a:br>
            <a:r>
              <a:rPr lang="en-US" sz="1600" b="0" dirty="0"/>
              <a:t>in your download!</a:t>
            </a:r>
            <a:endParaRPr lang="en-US" sz="1600" b="0" baseline="30000" dirty="0"/>
          </a:p>
        </p:txBody>
      </p:sp>
      <p:sp>
        <p:nvSpPr>
          <p:cNvPr id="22" name="Round Diagonal Corner Rectangle 21">
            <a:extLst>
              <a:ext uri="{FF2B5EF4-FFF2-40B4-BE49-F238E27FC236}">
                <a16:creationId xmlns:a16="http://schemas.microsoft.com/office/drawing/2014/main" id="{A8D556AA-6DD8-274D-B03B-29BD0734CB98}"/>
              </a:ext>
            </a:extLst>
          </p:cNvPr>
          <p:cNvSpPr/>
          <p:nvPr/>
        </p:nvSpPr>
        <p:spPr>
          <a:xfrm>
            <a:off x="8888656" y="4859734"/>
            <a:ext cx="2879328" cy="1591663"/>
          </a:xfrm>
          <a:prstGeom prst="round2DiagRect">
            <a:avLst/>
          </a:prstGeom>
          <a:solidFill>
            <a:srgbClr val="00468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47302B2A-A2A1-6547-91B0-FEECF152FEEF}"/>
              </a:ext>
            </a:extLst>
          </p:cNvPr>
          <p:cNvSpPr txBox="1">
            <a:spLocks/>
          </p:cNvSpPr>
          <p:nvPr/>
        </p:nvSpPr>
        <p:spPr>
          <a:xfrm>
            <a:off x="9001170" y="4976385"/>
            <a:ext cx="2654300" cy="135836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500" b="0" dirty="0">
                <a:solidFill>
                  <a:schemeClr val="bg1"/>
                </a:solidFill>
              </a:rPr>
              <a:t>Find all these Burger Route</a:t>
            </a:r>
            <a:r>
              <a:rPr lang="en-US" sz="1500" b="0" baseline="30000" dirty="0">
                <a:solidFill>
                  <a:schemeClr val="bg1"/>
                </a:solidFill>
              </a:rPr>
              <a:t>™</a:t>
            </a:r>
            <a:r>
              <a:rPr lang="en-US" sz="1500" b="0" dirty="0">
                <a:solidFill>
                  <a:schemeClr val="bg1"/>
                </a:solidFill>
              </a:rPr>
              <a:t> Recipes and more at </a:t>
            </a:r>
            <a:r>
              <a:rPr lang="en-US" sz="1500" dirty="0" err="1">
                <a:solidFill>
                  <a:schemeClr val="bg1"/>
                </a:solidFill>
              </a:rPr>
              <a:t>ufs.com</a:t>
            </a:r>
            <a:r>
              <a:rPr lang="en-US" sz="1500" dirty="0">
                <a:solidFill>
                  <a:schemeClr val="bg1"/>
                </a:solidFill>
              </a:rPr>
              <a:t>/</a:t>
            </a:r>
            <a:r>
              <a:rPr lang="en-US" sz="1500" dirty="0" err="1">
                <a:solidFill>
                  <a:schemeClr val="bg1"/>
                </a:solidFill>
              </a:rPr>
              <a:t>BurgerRecipes</a:t>
            </a:r>
            <a:endParaRPr lang="en-US" sz="1500" baseline="300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hlinkClick r:id="rId3"/>
            <a:extLst>
              <a:ext uri="{FF2B5EF4-FFF2-40B4-BE49-F238E27FC236}">
                <a16:creationId xmlns:a16="http://schemas.microsoft.com/office/drawing/2014/main" id="{E6CD7556-93F5-6243-A2C1-FDF752187756}"/>
              </a:ext>
            </a:extLst>
          </p:cNvPr>
          <p:cNvSpPr/>
          <p:nvPr/>
        </p:nvSpPr>
        <p:spPr>
          <a:xfrm>
            <a:off x="9262496" y="5824747"/>
            <a:ext cx="2131648" cy="311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553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2A28544-9A7F-CD4F-A1CC-B62E5C6F72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06755"/>
            <a:ext cx="8458200" cy="821945"/>
          </a:xfrm>
        </p:spPr>
        <p:txBody>
          <a:bodyPr/>
          <a:lstStyle/>
          <a:p>
            <a:r>
              <a:rPr lang="en-US" dirty="0"/>
              <a:t>SOCIAL MEDIA POST IDEAS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EB8AC1-432D-6A45-B7FF-AAAD6F9F25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1465554"/>
            <a:ext cx="2283120" cy="821945"/>
          </a:xfrm>
        </p:spPr>
        <p:txBody>
          <a:bodyPr/>
          <a:lstStyle/>
          <a:p>
            <a:pPr algn="ctr"/>
            <a:r>
              <a:rPr lang="en-US" sz="1800" dirty="0"/>
              <a:t>BURGER HOLIDAYS + CELEBRATIONS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2D0AE26-7B95-3547-AA8F-ACA15B8D27A1}"/>
              </a:ext>
            </a:extLst>
          </p:cNvPr>
          <p:cNvSpPr txBox="1">
            <a:spLocks/>
          </p:cNvSpPr>
          <p:nvPr/>
        </p:nvSpPr>
        <p:spPr>
          <a:xfrm>
            <a:off x="3168594" y="1387855"/>
            <a:ext cx="3408184" cy="103731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The internet loves a fun made-up holiday, so jump on the bandwagon with posts to celebrate these food holidays this fall:</a:t>
            </a:r>
            <a:endParaRPr lang="en-US" sz="1600" b="0" baseline="300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BCF630D-3569-5842-A658-EEB29FDA73D2}"/>
              </a:ext>
            </a:extLst>
          </p:cNvPr>
          <p:cNvSpPr txBox="1">
            <a:spLocks/>
          </p:cNvSpPr>
          <p:nvPr/>
        </p:nvSpPr>
        <p:spPr>
          <a:xfrm>
            <a:off x="6878494" y="2239258"/>
            <a:ext cx="3867285" cy="155233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</a:pPr>
            <a:r>
              <a:rPr lang="en-US" sz="1100" dirty="0"/>
              <a:t>SEPTEMBER 7: NATIONAL BEER LOVERS DAY</a:t>
            </a:r>
          </a:p>
          <a:p>
            <a:pPr>
              <a:lnSpc>
                <a:spcPct val="70000"/>
              </a:lnSpc>
            </a:pPr>
            <a:r>
              <a:rPr lang="en-US" sz="1100" dirty="0"/>
              <a:t>SEPTEMBER 16: NATIONAL GUACAMOLE DAY</a:t>
            </a:r>
          </a:p>
          <a:p>
            <a:pPr>
              <a:lnSpc>
                <a:spcPct val="70000"/>
              </a:lnSpc>
            </a:pPr>
            <a:r>
              <a:rPr lang="en-US" sz="1100" dirty="0"/>
              <a:t>SEPTEMBER 18: NATIONAL CHEESEBURGER DAY</a:t>
            </a:r>
          </a:p>
          <a:p>
            <a:pPr>
              <a:lnSpc>
                <a:spcPct val="70000"/>
              </a:lnSpc>
            </a:pPr>
            <a:r>
              <a:rPr lang="en-US" sz="1100"/>
              <a:t>SEPTEMBER: NATIONAL POTATO MONTH</a:t>
            </a:r>
            <a:endParaRPr lang="en-US" sz="1100" dirty="0"/>
          </a:p>
          <a:p>
            <a:pPr>
              <a:lnSpc>
                <a:spcPct val="70000"/>
              </a:lnSpc>
            </a:pPr>
            <a:r>
              <a:rPr lang="en-US" sz="1100" dirty="0"/>
              <a:t>OCTOBER 1: WORLD VEGETARIAN DAY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248C42E-256E-6445-87DF-ADC9AD2A80D3}"/>
              </a:ext>
            </a:extLst>
          </p:cNvPr>
          <p:cNvSpPr txBox="1">
            <a:spLocks/>
          </p:cNvSpPr>
          <p:nvPr/>
        </p:nvSpPr>
        <p:spPr>
          <a:xfrm>
            <a:off x="6878495" y="4211245"/>
            <a:ext cx="4967926" cy="2301679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0" dirty="0"/>
              <a:t>Raise a glass to burger + beer specials all week! September 7 is </a:t>
            </a:r>
            <a:br>
              <a:rPr lang="en-US" sz="1100" b="0" dirty="0"/>
            </a:br>
            <a:r>
              <a:rPr lang="en-US" sz="1100" b="0" dirty="0"/>
              <a:t>National Beer Lovers Day, and we’ve got lots of reasons to celebrate.</a:t>
            </a:r>
          </a:p>
          <a:p>
            <a:r>
              <a:rPr lang="en-US" sz="1100" b="0" dirty="0"/>
              <a:t>Don’t let chips have all the fun. Celebrate National Guacamole Day </a:t>
            </a:r>
            <a:br>
              <a:rPr lang="en-US" sz="1100" b="0" dirty="0"/>
            </a:br>
            <a:r>
              <a:rPr lang="en-US" sz="1100" b="0" dirty="0"/>
              <a:t>with our </a:t>
            </a:r>
            <a:r>
              <a:rPr lang="en-US" sz="1100" b="0" dirty="0" err="1"/>
              <a:t>guac</a:t>
            </a:r>
            <a:r>
              <a:rPr lang="en-US" sz="1100" b="0" dirty="0"/>
              <a:t>-topped </a:t>
            </a:r>
            <a:r>
              <a:rPr lang="en-US" sz="1100" b="0" dirty="0" err="1"/>
              <a:t>Tex</a:t>
            </a:r>
            <a:r>
              <a:rPr lang="en-US" sz="1100" b="0" dirty="0"/>
              <a:t> Mex Burger this week.</a:t>
            </a:r>
          </a:p>
          <a:p>
            <a:r>
              <a:rPr lang="en-US" sz="1100" b="0" dirty="0"/>
              <a:t>Say CHEESE! September 18 is National Cheeseburger Day, and we want </a:t>
            </a:r>
            <a:br>
              <a:rPr lang="en-US" sz="1100" b="0" dirty="0"/>
            </a:br>
            <a:r>
              <a:rPr lang="en-US" sz="1100" b="0" dirty="0"/>
              <a:t>to see your smiling faces. Get BOGO apps all day when you share your </a:t>
            </a:r>
            <a:br>
              <a:rPr lang="en-US" sz="1100" b="0" dirty="0"/>
            </a:br>
            <a:r>
              <a:rPr lang="en-US" sz="1100" b="0" dirty="0"/>
              <a:t>best cheesy grins and tag us on social media.</a:t>
            </a:r>
          </a:p>
          <a:p>
            <a:r>
              <a:rPr lang="en-US" sz="1100" b="0" dirty="0"/>
              <a:t>Three cheers for fries: Crinkled! Hand-cut! Sweet Potato! No matter your fry style, celebrate National Potato Month with burger specials all month long.</a:t>
            </a:r>
          </a:p>
          <a:p>
            <a:r>
              <a:rPr lang="en-US" sz="1100" b="0" dirty="0"/>
              <a:t>Today is World Vegetarian Day and we’ve got veggie burger specials </a:t>
            </a:r>
            <a:br>
              <a:rPr lang="en-US" sz="1100" b="0" dirty="0"/>
            </a:br>
            <a:r>
              <a:rPr lang="en-US" sz="1100" b="0" dirty="0"/>
              <a:t>everyone can sink their teeth into.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520D5DB-5F80-8046-A5A8-5C116DAE5F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706" y="2724353"/>
            <a:ext cx="2393033" cy="39545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65F917-40B0-6041-AFC4-F59A4C5717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326" y="2724353"/>
            <a:ext cx="2393033" cy="39545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989FE2A-6EC0-7F4A-A7ED-8A71D5CE46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251" y="6116919"/>
            <a:ext cx="164952" cy="198616"/>
          </a:xfrm>
          <a:prstGeom prst="rect">
            <a:avLst/>
          </a:prstGeom>
        </p:spPr>
      </p:pic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47D6E05-A2BD-574C-B83D-A50590C330F3}"/>
              </a:ext>
            </a:extLst>
          </p:cNvPr>
          <p:cNvSpPr txBox="1">
            <a:spLocks/>
          </p:cNvSpPr>
          <p:nvPr/>
        </p:nvSpPr>
        <p:spPr>
          <a:xfrm>
            <a:off x="6878494" y="3858430"/>
            <a:ext cx="2506805" cy="3681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CAPTION OPTIONS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0BF1039-9416-0D4D-9292-E83140DD3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251" y="5692534"/>
            <a:ext cx="164952" cy="19861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D9AA649-8C05-6B49-B81B-2545169FF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251" y="5118551"/>
            <a:ext cx="164952" cy="1986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54EF772-6921-1B44-BD67-572890CF3B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251" y="4680742"/>
            <a:ext cx="164952" cy="19861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2F33FAA-6444-6244-9043-75C317EF9C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251" y="4260234"/>
            <a:ext cx="164952" cy="19861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833140" y="2248329"/>
            <a:ext cx="4308224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33140" y="3726972"/>
            <a:ext cx="4308224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L-Shape 11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-Shape 29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-Shape 30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-Shape 31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05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2A28544-9A7F-CD4F-A1CC-B62E5C6F72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06755"/>
            <a:ext cx="8458200" cy="821945"/>
          </a:xfrm>
        </p:spPr>
        <p:txBody>
          <a:bodyPr/>
          <a:lstStyle/>
          <a:p>
            <a:r>
              <a:rPr lang="en-US" dirty="0"/>
              <a:t>SOCIAL MEDIA POST IDEAS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EB8AC1-432D-6A45-B7FF-AAAD6F9F25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1465554"/>
            <a:ext cx="2283120" cy="821945"/>
          </a:xfrm>
        </p:spPr>
        <p:txBody>
          <a:bodyPr/>
          <a:lstStyle/>
          <a:p>
            <a:pPr algn="ctr"/>
            <a:r>
              <a:rPr lang="en-US" sz="2000" dirty="0"/>
              <a:t>BURGER ROUTE</a:t>
            </a:r>
            <a:r>
              <a:rPr lang="en-US" sz="2000" baseline="30000" dirty="0"/>
              <a:t>™</a:t>
            </a:r>
            <a:r>
              <a:rPr lang="en-US" sz="2000" dirty="0"/>
              <a:t> POSTS</a:t>
            </a:r>
            <a:endParaRPr lang="en-US" sz="2000" baseline="300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2D0AE26-7B95-3547-AA8F-ACA15B8D27A1}"/>
              </a:ext>
            </a:extLst>
          </p:cNvPr>
          <p:cNvSpPr txBox="1">
            <a:spLocks/>
          </p:cNvSpPr>
          <p:nvPr/>
        </p:nvSpPr>
        <p:spPr>
          <a:xfrm>
            <a:off x="3168594" y="1387855"/>
            <a:ext cx="4309884" cy="103731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dirty="0"/>
              <a:t>More ways to get guests excited on social media during the Burger Route</a:t>
            </a:r>
            <a:r>
              <a:rPr lang="en-US" sz="1600" b="0" baseline="30000" dirty="0"/>
              <a:t>™</a:t>
            </a:r>
            <a:r>
              <a:rPr lang="en-US" sz="1600" b="0" dirty="0"/>
              <a:t> promotion. From showcasing real ingredients to showing off your exclusive Snapchat features.</a:t>
            </a:r>
            <a:endParaRPr lang="en-US" sz="1600" b="0" baseline="30000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B80BCC3-57CE-3244-AAB9-C322B9F2BB04}"/>
              </a:ext>
            </a:extLst>
          </p:cNvPr>
          <p:cNvSpPr txBox="1">
            <a:spLocks/>
          </p:cNvSpPr>
          <p:nvPr/>
        </p:nvSpPr>
        <p:spPr>
          <a:xfrm>
            <a:off x="9888718" y="-523824"/>
            <a:ext cx="1964442" cy="28842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/>
              <a:t>Oct. 1 World Vegetarian Day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F3EB108-9B44-9A4C-B177-F4AF338B1C26}"/>
              </a:ext>
            </a:extLst>
          </p:cNvPr>
          <p:cNvSpPr txBox="1">
            <a:spLocks/>
          </p:cNvSpPr>
          <p:nvPr/>
        </p:nvSpPr>
        <p:spPr>
          <a:xfrm>
            <a:off x="7483049" y="-523824"/>
            <a:ext cx="2405669" cy="28842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/>
              <a:t>September: National Potato Month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3AE7CE3-942B-A142-AA0A-3FE445C717E5}"/>
              </a:ext>
            </a:extLst>
          </p:cNvPr>
          <p:cNvSpPr txBox="1">
            <a:spLocks/>
          </p:cNvSpPr>
          <p:nvPr/>
        </p:nvSpPr>
        <p:spPr>
          <a:xfrm>
            <a:off x="4996206" y="-523824"/>
            <a:ext cx="2486843" cy="28842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/>
              <a:t>Sept. 18 National Cheeseburger Day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E62B912-1741-D542-8D32-2CDD61A182A9}"/>
              </a:ext>
            </a:extLst>
          </p:cNvPr>
          <p:cNvSpPr txBox="1">
            <a:spLocks/>
          </p:cNvSpPr>
          <p:nvPr/>
        </p:nvSpPr>
        <p:spPr>
          <a:xfrm>
            <a:off x="2714920" y="-523824"/>
            <a:ext cx="2281286" cy="28842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/>
              <a:t>Sept. 16 National Guacamole Day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248C42E-256E-6445-87DF-ADC9AD2A80D3}"/>
              </a:ext>
            </a:extLst>
          </p:cNvPr>
          <p:cNvSpPr txBox="1">
            <a:spLocks/>
          </p:cNvSpPr>
          <p:nvPr/>
        </p:nvSpPr>
        <p:spPr>
          <a:xfrm>
            <a:off x="6185767" y="2724353"/>
            <a:ext cx="5418629" cy="39545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Come in for Snapchat features you can’t find anywhere else!</a:t>
            </a:r>
          </a:p>
          <a:p>
            <a:r>
              <a:rPr lang="en-US" sz="1400" b="0" dirty="0"/>
              <a:t>We’re proud to use REAL ingredients. Did you know Hellmann’s Mayonnaise is now made with 100% cage-free eggs? Try it on </a:t>
            </a:r>
            <a:br>
              <a:rPr lang="en-US" sz="1400" b="0" dirty="0"/>
            </a:br>
            <a:r>
              <a:rPr lang="en-US" sz="1400" b="0" dirty="0"/>
              <a:t>your burger next time you’re in.</a:t>
            </a:r>
          </a:p>
          <a:p>
            <a:r>
              <a:rPr lang="en-US" sz="1400" b="0" dirty="0"/>
              <a:t>Burger goals. [insert burger emoji 🍔] + share with a burger photo</a:t>
            </a:r>
          </a:p>
          <a:p>
            <a:r>
              <a:rPr lang="en-US" sz="1400" b="0" dirty="0"/>
              <a:t>Help us build the next </a:t>
            </a:r>
            <a:r>
              <a:rPr lang="en-US" sz="1400" b="0" dirty="0" err="1"/>
              <a:t>insta</a:t>
            </a:r>
            <a:r>
              <a:rPr lang="en-US" sz="1400" b="0" dirty="0"/>
              <a:t>-worthy burger. What’s your topping? BBQ sauce? Pickled onions? Apple slices? Submit your ideas in the comments. You may see your ideas on the menu!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520D5DB-5F80-8046-A5A8-5C116DAE5F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101" y="2724353"/>
            <a:ext cx="2393033" cy="39545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65F917-40B0-6041-AFC4-F59A4C571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325" y="2724353"/>
            <a:ext cx="2393033" cy="395454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C5998F2-C6EA-4B4D-8441-C8368BD30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3735408"/>
            <a:ext cx="164952" cy="1986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7796213-9A09-0F44-A58C-DDFC50D73D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4067513"/>
            <a:ext cx="164952" cy="1986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A2CD742-F635-3149-A1F2-69D91EF50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4760421"/>
            <a:ext cx="164952" cy="1986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BB9926B-F39E-BD40-A999-23C17CE489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524" y="5081874"/>
            <a:ext cx="164952" cy="198616"/>
          </a:xfrm>
          <a:prstGeom prst="rect">
            <a:avLst/>
          </a:prstGeom>
        </p:spPr>
      </p:pic>
      <p:sp>
        <p:nvSpPr>
          <p:cNvPr id="24" name="L-Shape 23"/>
          <p:cNvSpPr/>
          <p:nvPr/>
        </p:nvSpPr>
        <p:spPr>
          <a:xfrm rot="5400000">
            <a:off x="221646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-Shape 24"/>
          <p:cNvSpPr/>
          <p:nvPr/>
        </p:nvSpPr>
        <p:spPr>
          <a:xfrm rot="10800000">
            <a:off x="2551642" y="1326707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-Shape 25"/>
          <p:cNvSpPr/>
          <p:nvPr/>
        </p:nvSpPr>
        <p:spPr>
          <a:xfrm rot="16200000" flipV="1">
            <a:off x="221646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-Shape 26"/>
          <p:cNvSpPr/>
          <p:nvPr/>
        </p:nvSpPr>
        <p:spPr>
          <a:xfrm rot="10800000" flipV="1">
            <a:off x="2551642" y="2019233"/>
            <a:ext cx="405933" cy="405933"/>
          </a:xfrm>
          <a:prstGeom prst="corner">
            <a:avLst>
              <a:gd name="adj1" fmla="val 30679"/>
              <a:gd name="adj2" fmla="val 29391"/>
            </a:avLst>
          </a:prstGeom>
          <a:solidFill>
            <a:srgbClr val="0046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47D6E05-A2BD-574C-B83D-A50590C330F3}"/>
              </a:ext>
            </a:extLst>
          </p:cNvPr>
          <p:cNvSpPr txBox="1">
            <a:spLocks/>
          </p:cNvSpPr>
          <p:nvPr/>
        </p:nvSpPr>
        <p:spPr>
          <a:xfrm>
            <a:off x="6191546" y="3001235"/>
            <a:ext cx="2506805" cy="36819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rgbClr val="004683"/>
                </a:solidFill>
                <a:latin typeface="DIN Pro" panose="020B0504020101020102" pitchFamily="34" charset="0"/>
                <a:ea typeface="+mn-ea"/>
                <a:cs typeface="DIN Pro" panose="020B0504020101020102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DINPro" panose="020B0504020101020102" pitchFamily="34" charset="0"/>
                <a:ea typeface="+mn-ea"/>
                <a:cs typeface="DINPro" panose="020B0504020101020102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CAPTION OPTIONS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6274340" y="3480229"/>
            <a:ext cx="4965160" cy="0"/>
          </a:xfrm>
          <a:prstGeom prst="line">
            <a:avLst/>
          </a:prstGeom>
          <a:ln w="76200" cmpd="sng">
            <a:solidFill>
              <a:srgbClr val="00468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609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D3C2DC-1DA8-E446-815B-0384ECC84B22}"/>
              </a:ext>
            </a:extLst>
          </p:cNvPr>
          <p:cNvSpPr txBox="1"/>
          <p:nvPr/>
        </p:nvSpPr>
        <p:spPr>
          <a:xfrm>
            <a:off x="215900" y="3083875"/>
            <a:ext cx="1177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DINPro-Bold"/>
                <a:cs typeface="DINPro-Bold"/>
              </a:rPr>
              <a:t>MORE WAYS TO ENGAGE GUESTS ON SOCIAL MEDIA</a:t>
            </a:r>
            <a:endParaRPr lang="en-US" sz="3400" b="1" dirty="0">
              <a:solidFill>
                <a:schemeClr val="bg1"/>
              </a:solidFill>
              <a:latin typeface="DINPro-Bold"/>
              <a:cs typeface="DINPro-Bold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4342BF8-1F68-4940-8448-A81D994C3486}"/>
              </a:ext>
            </a:extLst>
          </p:cNvPr>
          <p:cNvCxnSpPr>
            <a:cxnSpLocks/>
          </p:cNvCxnSpPr>
          <p:nvPr/>
        </p:nvCxnSpPr>
        <p:spPr>
          <a:xfrm>
            <a:off x="800100" y="2982275"/>
            <a:ext cx="10655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4342BF8-1F68-4940-8448-A81D994C3486}"/>
              </a:ext>
            </a:extLst>
          </p:cNvPr>
          <p:cNvCxnSpPr>
            <a:cxnSpLocks/>
          </p:cNvCxnSpPr>
          <p:nvPr/>
        </p:nvCxnSpPr>
        <p:spPr>
          <a:xfrm>
            <a:off x="800100" y="3833175"/>
            <a:ext cx="10655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C28A169-C6B5-0D42-8AF7-D9E9A941B09A}"/>
              </a:ext>
            </a:extLst>
          </p:cNvPr>
          <p:cNvSpPr txBox="1"/>
          <p:nvPr/>
        </p:nvSpPr>
        <p:spPr>
          <a:xfrm>
            <a:off x="3578186" y="4035581"/>
            <a:ext cx="578805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Check for photos that guests have tagged your restaurant in, or photos when they “check-in” at your place. When you find a good one, ask if you can repost. Be sure to credit the original photographer.</a:t>
            </a:r>
          </a:p>
          <a:p>
            <a:endParaRPr lang="en-US" sz="1400" dirty="0">
              <a:solidFill>
                <a:schemeClr val="bg1"/>
              </a:solidFill>
              <a:latin typeface="DIN Pro" panose="020B0504020101020102" pitchFamily="34" charset="0"/>
              <a:cs typeface="DIN Pro" panose="020B0504020101020102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Create posts around holidays, pop culture events and regular weekly hashtags. Think National Burger Day, big sporting events or TV show premieres, and hashtags like #</a:t>
            </a:r>
            <a:r>
              <a:rPr lang="en-US" sz="1400" dirty="0" err="1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SundayFunday</a:t>
            </a:r>
            <a: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 or #</a:t>
            </a:r>
            <a:r>
              <a:rPr lang="en-US" sz="1400" dirty="0" err="1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MondayMotivation</a:t>
            </a:r>
            <a:endParaRPr lang="en-US" sz="1400" dirty="0">
              <a:solidFill>
                <a:schemeClr val="bg1"/>
              </a:solidFill>
              <a:latin typeface="DIN Pro" panose="020B0504020101020102" pitchFamily="34" charset="0"/>
              <a:cs typeface="DIN Pro" panose="020B0504020101020102" pitchFamily="34" charset="0"/>
            </a:endParaRPr>
          </a:p>
          <a:p>
            <a:endParaRPr lang="en-US" sz="1400" dirty="0">
              <a:solidFill>
                <a:schemeClr val="bg1"/>
              </a:solidFill>
              <a:latin typeface="DIN Pro" panose="020B0504020101020102" pitchFamily="34" charset="0"/>
              <a:cs typeface="DIN Pro" panose="020B0504020101020102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Stay tapped into local news, community events, or sporting events </a:t>
            </a:r>
            <a:b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and be sure to post during them with the appropriate local hashtags</a:t>
            </a:r>
            <a:b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</a:br>
            <a:r>
              <a:rPr lang="en-US" sz="1400" dirty="0">
                <a:solidFill>
                  <a:schemeClr val="bg1"/>
                </a:solidFill>
                <a:latin typeface="DIN Pro" panose="020B0504020101020102" pitchFamily="34" charset="0"/>
                <a:cs typeface="DIN Pro" panose="020B0504020101020102" pitchFamily="34" charset="0"/>
              </a:rPr>
              <a:t>to drive traffic after the event lets out.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D705B27-6ED1-6848-9AD7-FC09FBCF97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930" y="4854333"/>
            <a:ext cx="516467" cy="937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62F54C-1E70-674C-AC17-2F0BF7E38F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5151" y="4035581"/>
            <a:ext cx="460023" cy="616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C6DD59-9138-AF4D-8016-8AE007695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256" y="5840210"/>
            <a:ext cx="585816" cy="57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9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1047</Words>
  <Application>Microsoft Macintosh PowerPoint</Application>
  <PresentationFormat>Widescreen</PresentationFormat>
  <Paragraphs>130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DIN Pro</vt:lpstr>
      <vt:lpstr>DIN Pro Medium</vt:lpstr>
      <vt:lpstr>DINPro</vt:lpstr>
      <vt:lpstr>DINPro-Bold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Maddie Collins</dc:creator>
  <cp:lastModifiedBy>Maddie Collins</cp:lastModifiedBy>
  <cp:revision>135</cp:revision>
  <dcterms:created xsi:type="dcterms:W3CDTF">2018-07-25T18:51:33Z</dcterms:created>
  <dcterms:modified xsi:type="dcterms:W3CDTF">2018-08-07T19:44:29Z</dcterms:modified>
</cp:coreProperties>
</file>